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8" r:id="rId2"/>
    <p:sldId id="260" r:id="rId3"/>
    <p:sldId id="271" r:id="rId4"/>
    <p:sldId id="272" r:id="rId5"/>
    <p:sldId id="273" r:id="rId6"/>
    <p:sldId id="274" r:id="rId7"/>
    <p:sldId id="275" r:id="rId8"/>
    <p:sldId id="276" r:id="rId9"/>
    <p:sldId id="312" r:id="rId10"/>
    <p:sldId id="278" r:id="rId11"/>
    <p:sldId id="277" r:id="rId12"/>
    <p:sldId id="279" r:id="rId13"/>
    <p:sldId id="280" r:id="rId14"/>
    <p:sldId id="283" r:id="rId15"/>
    <p:sldId id="281" r:id="rId16"/>
    <p:sldId id="284" r:id="rId17"/>
    <p:sldId id="285" r:id="rId18"/>
    <p:sldId id="286" r:id="rId19"/>
    <p:sldId id="287" r:id="rId20"/>
    <p:sldId id="288" r:id="rId21"/>
    <p:sldId id="289" r:id="rId22"/>
    <p:sldId id="291" r:id="rId23"/>
    <p:sldId id="292" r:id="rId24"/>
    <p:sldId id="293" r:id="rId25"/>
    <p:sldId id="31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2" r:id="rId34"/>
    <p:sldId id="301" r:id="rId35"/>
    <p:sldId id="314" r:id="rId36"/>
    <p:sldId id="304" r:id="rId37"/>
    <p:sldId id="305" r:id="rId38"/>
    <p:sldId id="306" r:id="rId39"/>
    <p:sldId id="307" r:id="rId40"/>
    <p:sldId id="308" r:id="rId41"/>
    <p:sldId id="309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30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97C705-0B27-4B2C-A0B6-2F37F60E2345}" type="datetime1">
              <a:rPr lang="pt-BR" smtClean="0"/>
              <a:t>27/11/2018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C16C76-3268-419C-9ACB-698BE449BC17}" type="datetime1">
              <a:rPr lang="pt-BR" smtClean="0"/>
              <a:t>27/11/2018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8675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2824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4035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3031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4438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1116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732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0217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7713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4640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7813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8633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3814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7023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3986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375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4190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3657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44140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5954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1012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4727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5760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3334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67901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71174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01189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6641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33570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25866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61775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36677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29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47614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3398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8288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38659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75643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09651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16647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24185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74595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07709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8752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07653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44114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65259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7129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4681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046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3850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0224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11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95C5A32F-B11B-4198-BF1F-469846FED3C7}" type="datetime1">
              <a:rPr lang="pt-BR" smtClean="0"/>
              <a:t>27/11/2018</a:t>
            </a:fld>
            <a:endParaRPr lang="pt-BR" dirty="0"/>
          </a:p>
        </p:txBody>
      </p:sp>
      <p:sp>
        <p:nvSpPr>
          <p:cNvPr id="12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13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67A22F-C3BC-48E4-B7E8-42FF755270F7}" type="datetime1">
              <a:rPr lang="pt-BR" smtClean="0"/>
              <a:t>27/11/2018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73714531-8DEC-48B8-86EE-2A681EAAF7C9}" type="datetime1">
              <a:rPr lang="pt-BR" smtClean="0"/>
              <a:t>27/11/2018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6F6B80-9E6F-448B-8FB9-CC2D43432C75}" type="datetime1">
              <a:rPr lang="pt-BR" smtClean="0"/>
              <a:t>27/11/2018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20626DB6-73AF-4FDF-B195-79784B91542F}" type="datetime1">
              <a:rPr lang="pt-BR" smtClean="0"/>
              <a:t>27/11/2018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4A3D2D-6C83-404E-95BB-08FFBA12B83C}" type="datetime1">
              <a:rPr lang="pt-BR" smtClean="0"/>
              <a:t>27/11/2018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0CAF06-696A-47FC-BABB-83546C66321C}" type="datetime1">
              <a:rPr lang="pt-BR" smtClean="0"/>
              <a:t>27/11/2018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6C12C1-AEEC-4CE3-B8FE-F54DE778788F}" type="datetime1">
              <a:rPr lang="pt-BR" smtClean="0"/>
              <a:t>27/11/2018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6D4D7-957E-4FFD-A684-B2032D1A8654}" type="datetime1">
              <a:rPr lang="pt-BR" smtClean="0"/>
              <a:t>27/11/2018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Conteúdo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18B4DD-D571-4693-9866-45333624F2E8}" type="datetime1">
              <a:rPr lang="pt-BR" smtClean="0"/>
              <a:t>27/11/2018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B094A-3F7C-4AB4-B88E-1616BDFB30F3}" type="datetime1">
              <a:rPr lang="pt-BR" smtClean="0"/>
              <a:t>27/11/2018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  <a:p>
            <a:pPr lvl="5" rtl="0"/>
            <a:r>
              <a:rPr lang="pt-BR" dirty="0"/>
              <a:t>Sexto</a:t>
            </a:r>
          </a:p>
          <a:p>
            <a:pPr lvl="6" rtl="0"/>
            <a:r>
              <a:rPr lang="pt-BR" dirty="0"/>
              <a:t>Sétimo</a:t>
            </a:r>
          </a:p>
          <a:p>
            <a:pPr lvl="7" rtl="0"/>
            <a:r>
              <a:rPr lang="pt-BR" dirty="0"/>
              <a:t>Oitavo</a:t>
            </a:r>
          </a:p>
          <a:p>
            <a:pPr lvl="8" rtl="0"/>
            <a:r>
              <a:rPr lang="pt-BR" dirty="0"/>
              <a:t>Nono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7577AC4E-A065-4165-9720-156E6C8028D0}" type="datetime1">
              <a:rPr lang="pt-BR" smtClean="0"/>
              <a:t>27/11/2018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23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10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7" Type="http://schemas.openxmlformats.org/officeDocument/2006/relationships/image" Target="../media/image10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0.png"/><Relationship Id="rId5" Type="http://schemas.openxmlformats.org/officeDocument/2006/relationships/image" Target="../media/image1070.png"/><Relationship Id="rId4" Type="http://schemas.openxmlformats.org/officeDocument/2006/relationships/image" Target="../media/image10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0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0.png"/><Relationship Id="rId4" Type="http://schemas.openxmlformats.org/officeDocument/2006/relationships/image" Target="../media/image1090.png"/><Relationship Id="rId9" Type="http://schemas.openxmlformats.org/officeDocument/2006/relationships/image" Target="../media/image1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 err="1"/>
              <a:t>Logistic</a:t>
            </a:r>
            <a:r>
              <a:rPr lang="pt-BR" dirty="0"/>
              <a:t> </a:t>
            </a:r>
            <a:r>
              <a:rPr lang="pt-BR" dirty="0" err="1"/>
              <a:t>Regression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Conhecendo problemas de classificação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8D808883-6C49-4043-A514-D0FF85147CB3}"/>
              </a:ext>
            </a:extLst>
          </p:cNvPr>
          <p:cNvSpPr txBox="1">
            <a:spLocks/>
          </p:cNvSpPr>
          <p:nvPr/>
        </p:nvSpPr>
        <p:spPr bwMode="black">
          <a:xfrm>
            <a:off x="2803495" y="2729397"/>
            <a:ext cx="7459092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solidFill>
                  <a:schemeClr val="tx1"/>
                </a:solidFill>
              </a:rPr>
              <a:t>Como é definida a classificação?</a:t>
            </a:r>
          </a:p>
        </p:txBody>
      </p:sp>
    </p:spTree>
    <p:extLst>
      <p:ext uri="{BB962C8B-B14F-4D97-AF65-F5344CB8AC3E}">
        <p14:creationId xmlns:p14="http://schemas.microsoft.com/office/powerpoint/2010/main" val="212407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Fronteira de Decisão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Conhecendo os limiares que definem a classificação</a:t>
            </a:r>
          </a:p>
        </p:txBody>
      </p:sp>
    </p:spTree>
    <p:extLst>
      <p:ext uri="{BB962C8B-B14F-4D97-AF65-F5344CB8AC3E}">
        <p14:creationId xmlns:p14="http://schemas.microsoft.com/office/powerpoint/2010/main" val="132774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5C6C2433-814C-4E0E-8F32-691091D34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962" y="1904161"/>
            <a:ext cx="3242465" cy="1916177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9628632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Recapitulando... e Aprendendo...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/>
              <p:nvPr/>
            </p:nvSpPr>
            <p:spPr>
              <a:xfrm>
                <a:off x="725407" y="2216929"/>
                <a:ext cx="2198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07" y="2216929"/>
                <a:ext cx="2198615" cy="369332"/>
              </a:xfrm>
              <a:prstGeom prst="rect">
                <a:avLst/>
              </a:prstGeom>
              <a:blipFill>
                <a:blip r:embed="rId4"/>
                <a:stretch>
                  <a:fillRect l="-3047" t="-1667" r="-4155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6F424FCC-3CF8-4BF5-9A08-F0D4E26D574C}"/>
                  </a:ext>
                </a:extLst>
              </p:cNvPr>
              <p:cNvSpPr txBox="1"/>
              <p:nvPr/>
            </p:nvSpPr>
            <p:spPr>
              <a:xfrm>
                <a:off x="5934083" y="2051563"/>
                <a:ext cx="20762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6F424FCC-3CF8-4BF5-9A08-F0D4E26D5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083" y="2051563"/>
                <a:ext cx="2076273" cy="7000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: Curvo 27">
            <a:extLst>
              <a:ext uri="{FF2B5EF4-FFF2-40B4-BE49-F238E27FC236}">
                <a16:creationId xmlns:a16="http://schemas.microsoft.com/office/drawing/2014/main" id="{90B3D6AF-80DD-40BD-A739-A04A46CDE63D}"/>
              </a:ext>
            </a:extLst>
          </p:cNvPr>
          <p:cNvCxnSpPr>
            <a:cxnSpLocks/>
          </p:cNvCxnSpPr>
          <p:nvPr/>
        </p:nvCxnSpPr>
        <p:spPr>
          <a:xfrm flipV="1">
            <a:off x="7996734" y="2324651"/>
            <a:ext cx="2621504" cy="1237662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E1467919-66A2-4D67-8A57-3F9018254B65}"/>
                  </a:ext>
                </a:extLst>
              </p:cNvPr>
              <p:cNvSpPr txBox="1"/>
              <p:nvPr/>
            </p:nvSpPr>
            <p:spPr>
              <a:xfrm>
                <a:off x="2996363" y="2225803"/>
                <a:ext cx="23047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E1467919-66A2-4D67-8A57-3F9018254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363" y="2225803"/>
                <a:ext cx="2304798" cy="369332"/>
              </a:xfrm>
              <a:prstGeom prst="rect">
                <a:avLst/>
              </a:prstGeom>
              <a:blipFill>
                <a:blip r:embed="rId6"/>
                <a:stretch>
                  <a:fillRect l="-1058" r="-4233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90163728-59C1-41D7-8066-D098A0AE9015}"/>
                  </a:ext>
                </a:extLst>
              </p:cNvPr>
              <p:cNvSpPr txBox="1"/>
              <p:nvPr/>
            </p:nvSpPr>
            <p:spPr>
              <a:xfrm>
                <a:off x="10769106" y="2216929"/>
                <a:ext cx="3924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90163728-59C1-41D7-8066-D098A0AE9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106" y="2216929"/>
                <a:ext cx="392415" cy="215444"/>
              </a:xfrm>
              <a:prstGeom prst="rect">
                <a:avLst/>
              </a:prstGeom>
              <a:blipFill>
                <a:blip r:embed="rId7"/>
                <a:stretch>
                  <a:fillRect l="-10938" b="-22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D7B3362E-1A16-44B4-A437-20C1187FA1F1}"/>
                  </a:ext>
                </a:extLst>
              </p:cNvPr>
              <p:cNvSpPr txBox="1"/>
              <p:nvPr/>
            </p:nvSpPr>
            <p:spPr>
              <a:xfrm>
                <a:off x="9217807" y="3780734"/>
                <a:ext cx="12149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D7B3362E-1A16-44B4-A437-20C1187FA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807" y="3780734"/>
                <a:ext cx="121499" cy="246221"/>
              </a:xfrm>
              <a:prstGeom prst="rect">
                <a:avLst/>
              </a:prstGeom>
              <a:blipFill>
                <a:blip r:embed="rId8"/>
                <a:stretch>
                  <a:fillRect l="-30000" r="-3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ítulo 1">
            <a:extLst>
              <a:ext uri="{FF2B5EF4-FFF2-40B4-BE49-F238E27FC236}">
                <a16:creationId xmlns:a16="http://schemas.microsoft.com/office/drawing/2014/main" id="{7BC57BD0-3CCD-444A-93C9-5CBC72B49F65}"/>
              </a:ext>
            </a:extLst>
          </p:cNvPr>
          <p:cNvSpPr txBox="1">
            <a:spLocks/>
          </p:cNvSpPr>
          <p:nvPr/>
        </p:nvSpPr>
        <p:spPr bwMode="black">
          <a:xfrm>
            <a:off x="1163856" y="3394865"/>
            <a:ext cx="13895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Supor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9A9585D-88C2-4C2B-A9CC-5322FB948FFA}"/>
                  </a:ext>
                </a:extLst>
              </p:cNvPr>
              <p:cNvSpPr txBox="1"/>
              <p:nvPr/>
            </p:nvSpPr>
            <p:spPr>
              <a:xfrm>
                <a:off x="2110544" y="3476172"/>
                <a:ext cx="8858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=1"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9A9585D-88C2-4C2B-A9CC-5322FB948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544" y="3476172"/>
                <a:ext cx="885819" cy="307777"/>
              </a:xfrm>
              <a:prstGeom prst="rect">
                <a:avLst/>
              </a:prstGeom>
              <a:blipFill>
                <a:blip r:embed="rId9"/>
                <a:stretch>
                  <a:fillRect l="-9589" r="-6164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ítulo 1">
            <a:extLst>
              <a:ext uri="{FF2B5EF4-FFF2-40B4-BE49-F238E27FC236}">
                <a16:creationId xmlns:a16="http://schemas.microsoft.com/office/drawing/2014/main" id="{D658FABD-8FE2-4E6C-B2A9-F7C7B0F1D3F0}"/>
              </a:ext>
            </a:extLst>
          </p:cNvPr>
          <p:cNvSpPr txBox="1">
            <a:spLocks/>
          </p:cNvSpPr>
          <p:nvPr/>
        </p:nvSpPr>
        <p:spPr bwMode="black">
          <a:xfrm>
            <a:off x="3077214" y="3394867"/>
            <a:ext cx="6158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se </a:t>
            </a:r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3F0C846A-D42D-4BA8-B9B1-AAEE8E6C9ACE}"/>
                  </a:ext>
                </a:extLst>
              </p:cNvPr>
              <p:cNvSpPr txBox="1"/>
              <p:nvPr/>
            </p:nvSpPr>
            <p:spPr>
              <a:xfrm>
                <a:off x="3551995" y="3469360"/>
                <a:ext cx="144613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≥0.5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3F0C846A-D42D-4BA8-B9B1-AAEE8E6C9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995" y="3469360"/>
                <a:ext cx="1446133" cy="307777"/>
              </a:xfrm>
              <a:prstGeom prst="rect">
                <a:avLst/>
              </a:prstGeom>
              <a:blipFill>
                <a:blip r:embed="rId10"/>
                <a:stretch>
                  <a:fillRect l="-6329" b="-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BEF1A65F-BC89-4D92-A3BE-D4FE64537CDB}"/>
              </a:ext>
            </a:extLst>
          </p:cNvPr>
          <p:cNvCxnSpPr>
            <a:cxnSpLocks/>
          </p:cNvCxnSpPr>
          <p:nvPr/>
        </p:nvCxnSpPr>
        <p:spPr>
          <a:xfrm>
            <a:off x="8771138" y="2324651"/>
            <a:ext cx="0" cy="69375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AA6028C0-3DD7-4EF5-BDF2-7BBBB441C65C}"/>
              </a:ext>
            </a:extLst>
          </p:cNvPr>
          <p:cNvCxnSpPr>
            <a:cxnSpLocks/>
          </p:cNvCxnSpPr>
          <p:nvPr/>
        </p:nvCxnSpPr>
        <p:spPr>
          <a:xfrm flipH="1">
            <a:off x="9278556" y="3394648"/>
            <a:ext cx="1486094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2265614E-E3BA-41E9-927D-35F25790A949}"/>
                  </a:ext>
                </a:extLst>
              </p:cNvPr>
              <p:cNvSpPr txBox="1"/>
              <p:nvPr/>
            </p:nvSpPr>
            <p:spPr>
              <a:xfrm>
                <a:off x="7473496" y="4174482"/>
                <a:ext cx="28168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≥0.5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𝑞𝑢𝑎𝑛𝑑𝑜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2265614E-E3BA-41E9-927D-35F25790A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496" y="4174482"/>
                <a:ext cx="2816860" cy="307777"/>
              </a:xfrm>
              <a:prstGeom prst="rect">
                <a:avLst/>
              </a:prstGeom>
              <a:blipFill>
                <a:blip r:embed="rId11"/>
                <a:stretch>
                  <a:fillRect l="-1732" r="-1515" b="-3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23EF6388-5810-4F60-AD54-D974BB1DC24E}"/>
                  </a:ext>
                </a:extLst>
              </p:cNvPr>
              <p:cNvSpPr txBox="1"/>
              <p:nvPr/>
            </p:nvSpPr>
            <p:spPr>
              <a:xfrm>
                <a:off x="6378375" y="4627711"/>
                <a:ext cx="47200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 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𝑠𝑒𝑚𝑝𝑟𝑒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23EF6388-5810-4F60-AD54-D974BB1DC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375" y="4627711"/>
                <a:ext cx="4720075" cy="307777"/>
              </a:xfrm>
              <a:prstGeom prst="rect">
                <a:avLst/>
              </a:prstGeom>
              <a:blipFill>
                <a:blip r:embed="rId12"/>
                <a:stretch>
                  <a:fillRect l="-903" t="-1961" r="-774" b="-235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46F5F6B6-1287-4C73-B868-2B3600D8F33F}"/>
                  </a:ext>
                </a:extLst>
              </p:cNvPr>
              <p:cNvSpPr txBox="1"/>
              <p:nvPr/>
            </p:nvSpPr>
            <p:spPr>
              <a:xfrm>
                <a:off x="2069602" y="4240828"/>
                <a:ext cx="9677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46F5F6B6-1287-4C73-B868-2B3600D8F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602" y="4240828"/>
                <a:ext cx="967701" cy="307777"/>
              </a:xfrm>
              <a:prstGeom prst="rect">
                <a:avLst/>
              </a:prstGeom>
              <a:blipFill>
                <a:blip r:embed="rId13"/>
                <a:stretch>
                  <a:fillRect l="-6329" t="-4000" r="-5696" b="-1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C709F8E4-E3CE-436C-BB0D-8698C283A9C3}"/>
              </a:ext>
            </a:extLst>
          </p:cNvPr>
          <p:cNvCxnSpPr>
            <a:cxnSpLocks/>
            <a:stCxn id="33" idx="2"/>
            <a:endCxn id="41" idx="0"/>
          </p:cNvCxnSpPr>
          <p:nvPr/>
        </p:nvCxnSpPr>
        <p:spPr>
          <a:xfrm flipH="1">
            <a:off x="2553453" y="3783949"/>
            <a:ext cx="1" cy="45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ítulo 1">
            <a:extLst>
              <a:ext uri="{FF2B5EF4-FFF2-40B4-BE49-F238E27FC236}">
                <a16:creationId xmlns:a16="http://schemas.microsoft.com/office/drawing/2014/main" id="{FD602002-09B6-4028-99B8-FEC5575B0896}"/>
              </a:ext>
            </a:extLst>
          </p:cNvPr>
          <p:cNvSpPr txBox="1">
            <a:spLocks/>
          </p:cNvSpPr>
          <p:nvPr/>
        </p:nvSpPr>
        <p:spPr bwMode="black">
          <a:xfrm>
            <a:off x="1163856" y="5143183"/>
            <a:ext cx="13895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Supor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5EDE560-5ACE-4333-B515-ACBE081CAEF6}"/>
                  </a:ext>
                </a:extLst>
              </p:cNvPr>
              <p:cNvSpPr txBox="1"/>
              <p:nvPr/>
            </p:nvSpPr>
            <p:spPr>
              <a:xfrm>
                <a:off x="2110544" y="5224490"/>
                <a:ext cx="8858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=0"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5EDE560-5ACE-4333-B515-ACBE081CA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544" y="5224490"/>
                <a:ext cx="885820" cy="307777"/>
              </a:xfrm>
              <a:prstGeom prst="rect">
                <a:avLst/>
              </a:prstGeom>
              <a:blipFill>
                <a:blip r:embed="rId14"/>
                <a:stretch>
                  <a:fillRect l="-9589" r="-6164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ítulo 1">
            <a:extLst>
              <a:ext uri="{FF2B5EF4-FFF2-40B4-BE49-F238E27FC236}">
                <a16:creationId xmlns:a16="http://schemas.microsoft.com/office/drawing/2014/main" id="{23062379-CCF3-41CE-88B1-CA44275B5B41}"/>
              </a:ext>
            </a:extLst>
          </p:cNvPr>
          <p:cNvSpPr txBox="1">
            <a:spLocks/>
          </p:cNvSpPr>
          <p:nvPr/>
        </p:nvSpPr>
        <p:spPr bwMode="black">
          <a:xfrm>
            <a:off x="3077214" y="5143185"/>
            <a:ext cx="6158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se </a:t>
            </a:r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B7C8F2C-591E-4171-B7A1-DA044459ADF8}"/>
                  </a:ext>
                </a:extLst>
              </p:cNvPr>
              <p:cNvSpPr txBox="1"/>
              <p:nvPr/>
            </p:nvSpPr>
            <p:spPr>
              <a:xfrm>
                <a:off x="3551995" y="5217678"/>
                <a:ext cx="144613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&lt;0.5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B7C8F2C-591E-4171-B7A1-DA044459A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995" y="5217678"/>
                <a:ext cx="1446133" cy="307777"/>
              </a:xfrm>
              <a:prstGeom prst="rect">
                <a:avLst/>
              </a:prstGeom>
              <a:blipFill>
                <a:blip r:embed="rId15"/>
                <a:stretch>
                  <a:fillRect l="-6329" b="-1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51">
            <a:extLst>
              <a:ext uri="{FF2B5EF4-FFF2-40B4-BE49-F238E27FC236}">
                <a16:creationId xmlns:a16="http://schemas.microsoft.com/office/drawing/2014/main" id="{BC36B391-B403-4BF5-BCB3-260FF45AC860}"/>
              </a:ext>
            </a:extLst>
          </p:cNvPr>
          <p:cNvSpPr/>
          <p:nvPr/>
        </p:nvSpPr>
        <p:spPr>
          <a:xfrm rot="16200000" flipH="1">
            <a:off x="775747" y="3405362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Rounded Rectangle 51">
            <a:extLst>
              <a:ext uri="{FF2B5EF4-FFF2-40B4-BE49-F238E27FC236}">
                <a16:creationId xmlns:a16="http://schemas.microsoft.com/office/drawing/2014/main" id="{532BB7F0-C8D7-468F-B610-487B3FF5056F}"/>
              </a:ext>
            </a:extLst>
          </p:cNvPr>
          <p:cNvSpPr/>
          <p:nvPr/>
        </p:nvSpPr>
        <p:spPr>
          <a:xfrm rot="16200000" flipH="1">
            <a:off x="775748" y="5161279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E73738C8-B943-4903-949E-55848CCA7C02}"/>
                  </a:ext>
                </a:extLst>
              </p:cNvPr>
              <p:cNvSpPr txBox="1"/>
              <p:nvPr/>
            </p:nvSpPr>
            <p:spPr>
              <a:xfrm>
                <a:off x="1700610" y="5798867"/>
                <a:ext cx="55344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𝐴𝑛𝑎𝑙𝑜𝑔𝑎𝑚𝑒𝑛𝑡𝑒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  → 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BR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E73738C8-B943-4903-949E-55848CCA7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610" y="5798867"/>
                <a:ext cx="5534464" cy="307777"/>
              </a:xfrm>
              <a:prstGeom prst="rect">
                <a:avLst/>
              </a:prstGeom>
              <a:blipFill>
                <a:blip r:embed="rId16"/>
                <a:stretch>
                  <a:fillRect l="-1211" t="-1961" r="-551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tângulo 60">
            <a:extLst>
              <a:ext uri="{FF2B5EF4-FFF2-40B4-BE49-F238E27FC236}">
                <a16:creationId xmlns:a16="http://schemas.microsoft.com/office/drawing/2014/main" id="{2A018E72-D974-4257-8EB0-5C2E137AF204}"/>
              </a:ext>
            </a:extLst>
          </p:cNvPr>
          <p:cNvSpPr/>
          <p:nvPr/>
        </p:nvSpPr>
        <p:spPr>
          <a:xfrm>
            <a:off x="725407" y="3291840"/>
            <a:ext cx="4272721" cy="58122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376F1E86-B90F-4C0F-BB61-67C5D45AB72C}"/>
              </a:ext>
            </a:extLst>
          </p:cNvPr>
          <p:cNvSpPr/>
          <p:nvPr/>
        </p:nvSpPr>
        <p:spPr>
          <a:xfrm>
            <a:off x="701082" y="5036315"/>
            <a:ext cx="4272721" cy="58122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25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8" grpId="0"/>
      <p:bldP spid="39" grpId="0"/>
      <p:bldP spid="41" grpId="0"/>
      <p:bldP spid="45" grpId="0"/>
      <p:bldP spid="46" grpId="0"/>
      <p:bldP spid="47" grpId="0"/>
      <p:bldP spid="48" grpId="0"/>
      <p:bldP spid="50" grpId="0" animBg="1"/>
      <p:bldP spid="51" grpId="0" animBg="1"/>
      <p:bldP spid="54" grpId="0"/>
      <p:bldP spid="61" grpId="0" animBg="1"/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9628632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Visualizando a Fronteira de Decisão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62FA93D-81BD-48DC-B8D8-AB580FD9D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56" y="2204430"/>
            <a:ext cx="4234091" cy="3483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DAA01832-D2B6-46D8-AF37-D067A763C09A}"/>
                  </a:ext>
                </a:extLst>
              </p:cNvPr>
              <p:cNvSpPr txBox="1"/>
              <p:nvPr/>
            </p:nvSpPr>
            <p:spPr>
              <a:xfrm>
                <a:off x="5179572" y="2298209"/>
                <a:ext cx="40723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DAA01832-D2B6-46D8-AF37-D067A763C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572" y="2298209"/>
                <a:ext cx="4072397" cy="369332"/>
              </a:xfrm>
              <a:prstGeom prst="rect">
                <a:avLst/>
              </a:prstGeom>
              <a:blipFill>
                <a:blip r:embed="rId4"/>
                <a:stretch>
                  <a:fillRect r="-449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5B1093A4-CB59-42F0-A57B-337E544D77CD}"/>
                  </a:ext>
                </a:extLst>
              </p:cNvPr>
              <p:cNvSpPr txBox="1"/>
              <p:nvPr/>
            </p:nvSpPr>
            <p:spPr>
              <a:xfrm>
                <a:off x="6737487" y="2928129"/>
                <a:ext cx="3141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5B1093A4-CB59-42F0-A57B-337E544D7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487" y="2928129"/>
                <a:ext cx="314189" cy="246221"/>
              </a:xfrm>
              <a:prstGeom prst="rect">
                <a:avLst/>
              </a:prstGeom>
              <a:blipFill>
                <a:blip r:embed="rId5"/>
                <a:stretch>
                  <a:fillRect l="-1923" r="-13462" b="-48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045438EA-1CB8-4DCD-9838-8C8C3790A0DB}"/>
                  </a:ext>
                </a:extLst>
              </p:cNvPr>
              <p:cNvSpPr txBox="1"/>
              <p:nvPr/>
            </p:nvSpPr>
            <p:spPr>
              <a:xfrm>
                <a:off x="7524804" y="2928129"/>
                <a:ext cx="1603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045438EA-1CB8-4DCD-9838-8C8C3790A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804" y="2928129"/>
                <a:ext cx="160300" cy="246221"/>
              </a:xfrm>
              <a:prstGeom prst="rect">
                <a:avLst/>
              </a:prstGeom>
              <a:blipFill>
                <a:blip r:embed="rId6"/>
                <a:stretch>
                  <a:fillRect l="-25926" r="-25926" b="-48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57AA9909-7FD6-44EB-939F-2E4E1BF14389}"/>
                  </a:ext>
                </a:extLst>
              </p:cNvPr>
              <p:cNvSpPr txBox="1"/>
              <p:nvPr/>
            </p:nvSpPr>
            <p:spPr>
              <a:xfrm>
                <a:off x="8416527" y="2928129"/>
                <a:ext cx="1603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57AA9909-7FD6-44EB-939F-2E4E1BF1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527" y="2928129"/>
                <a:ext cx="160300" cy="246221"/>
              </a:xfrm>
              <a:prstGeom prst="rect">
                <a:avLst/>
              </a:prstGeom>
              <a:blipFill>
                <a:blip r:embed="rId7"/>
                <a:stretch>
                  <a:fillRect l="-30769" r="-26923" b="-48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B6383175-5068-48F5-8044-9B7446813CA4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6894582" y="2700342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E536B787-79A3-4453-8E36-2C917BAB70B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7604954" y="2700342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D42937DE-9ABA-498C-9D0B-8D0DCED5A795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8496677" y="2700342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01A06867-885C-44DF-BC13-1BA9C1230CAB}"/>
                  </a:ext>
                </a:extLst>
              </p:cNvPr>
              <p:cNvSpPr txBox="1"/>
              <p:nvPr/>
            </p:nvSpPr>
            <p:spPr>
              <a:xfrm>
                <a:off x="9983392" y="2051598"/>
                <a:ext cx="1295996" cy="974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01A06867-885C-44DF-BC13-1BA9C1230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3392" y="2051598"/>
                <a:ext cx="1295996" cy="9742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ítulo 1">
            <a:extLst>
              <a:ext uri="{FF2B5EF4-FFF2-40B4-BE49-F238E27FC236}">
                <a16:creationId xmlns:a16="http://schemas.microsoft.com/office/drawing/2014/main" id="{B8D1AD35-CAA3-47C4-9B7A-97D79DCD209B}"/>
              </a:ext>
            </a:extLst>
          </p:cNvPr>
          <p:cNvSpPr txBox="1">
            <a:spLocks/>
          </p:cNvSpPr>
          <p:nvPr/>
        </p:nvSpPr>
        <p:spPr bwMode="black">
          <a:xfrm>
            <a:off x="5332740" y="3699902"/>
            <a:ext cx="1570448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Classificar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D361FE8B-A043-4920-9C12-A4890877F801}"/>
                  </a:ext>
                </a:extLst>
              </p:cNvPr>
              <p:cNvSpPr txBox="1"/>
              <p:nvPr/>
            </p:nvSpPr>
            <p:spPr>
              <a:xfrm>
                <a:off x="6755682" y="3792506"/>
                <a:ext cx="8858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=1"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D361FE8B-A043-4920-9C12-A4890877F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682" y="3792506"/>
                <a:ext cx="885819" cy="307777"/>
              </a:xfrm>
              <a:prstGeom prst="rect">
                <a:avLst/>
              </a:prstGeom>
              <a:blipFill>
                <a:blip r:embed="rId9"/>
                <a:stretch>
                  <a:fillRect l="-9589" r="-6164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ítulo 1">
            <a:extLst>
              <a:ext uri="{FF2B5EF4-FFF2-40B4-BE49-F238E27FC236}">
                <a16:creationId xmlns:a16="http://schemas.microsoft.com/office/drawing/2014/main" id="{EFB0D188-3EDF-403F-A58A-570C1292700F}"/>
              </a:ext>
            </a:extLst>
          </p:cNvPr>
          <p:cNvSpPr txBox="1">
            <a:spLocks/>
          </p:cNvSpPr>
          <p:nvPr/>
        </p:nvSpPr>
        <p:spPr bwMode="black">
          <a:xfrm>
            <a:off x="7678946" y="3714991"/>
            <a:ext cx="6158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se </a:t>
            </a:r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B4059123-C06F-420B-89BD-8D1DF539C871}"/>
                  </a:ext>
                </a:extLst>
              </p:cNvPr>
              <p:cNvSpPr txBox="1"/>
              <p:nvPr/>
            </p:nvSpPr>
            <p:spPr>
              <a:xfrm>
                <a:off x="8253936" y="3792506"/>
                <a:ext cx="246347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−3+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B4059123-C06F-420B-89BD-8D1DF539C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936" y="3792506"/>
                <a:ext cx="2463473" cy="307777"/>
              </a:xfrm>
              <a:prstGeom prst="rect">
                <a:avLst/>
              </a:prstGeom>
              <a:blipFill>
                <a:blip r:embed="rId10"/>
                <a:stretch>
                  <a:fillRect l="-1980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1">
            <a:extLst>
              <a:ext uri="{FF2B5EF4-FFF2-40B4-BE49-F238E27FC236}">
                <a16:creationId xmlns:a16="http://schemas.microsoft.com/office/drawing/2014/main" id="{5ED1AE83-B02F-48CB-87E3-736FEDBADEAC}"/>
              </a:ext>
            </a:extLst>
          </p:cNvPr>
          <p:cNvSpPr/>
          <p:nvPr/>
        </p:nvSpPr>
        <p:spPr>
          <a:xfrm rot="16200000" flipH="1">
            <a:off x="4983617" y="3721696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D2A487D1-DCCC-4CBD-9FCE-CAB43CE2BCD5}"/>
              </a:ext>
            </a:extLst>
          </p:cNvPr>
          <p:cNvSpPr/>
          <p:nvPr/>
        </p:nvSpPr>
        <p:spPr>
          <a:xfrm>
            <a:off x="8152673" y="3714770"/>
            <a:ext cx="1570448" cy="47038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F1E320FD-FB8E-4B82-9752-0E66BAE32496}"/>
                  </a:ext>
                </a:extLst>
              </p:cNvPr>
              <p:cNvSpPr txBox="1"/>
              <p:nvPr/>
            </p:nvSpPr>
            <p:spPr>
              <a:xfrm>
                <a:off x="8728387" y="4274002"/>
                <a:ext cx="4901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F1E320FD-FB8E-4B82-9752-0E66BAE32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387" y="4274002"/>
                <a:ext cx="490199" cy="307777"/>
              </a:xfrm>
              <a:prstGeom prst="rect">
                <a:avLst/>
              </a:prstGeom>
              <a:blipFill>
                <a:blip r:embed="rId11"/>
                <a:stretch>
                  <a:fillRect l="-12500" t="-1961" r="-6250"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ítulo 1">
                <a:extLst>
                  <a:ext uri="{FF2B5EF4-FFF2-40B4-BE49-F238E27FC236}">
                    <a16:creationId xmlns:a16="http://schemas.microsoft.com/office/drawing/2014/main" id="{77CB0CEB-C3F5-4121-97F0-5FBBC95FEC2C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4982391" y="4659515"/>
                <a:ext cx="7209609" cy="89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400" dirty="0">
                    <a:solidFill>
                      <a:schemeClr val="tx1"/>
                    </a:solidFill>
                  </a:rPr>
                  <a:t>A ideia é entender que a equação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2400" dirty="0">
                    <a:solidFill>
                      <a:schemeClr val="tx1"/>
                    </a:solidFill>
                  </a:rPr>
                  <a:t> define a classificação </a:t>
                </a:r>
              </a:p>
              <a:p>
                <a:r>
                  <a:rPr lang="pt-BR" sz="1600" i="1" dirty="0">
                    <a:solidFill>
                      <a:schemeClr val="tx1"/>
                    </a:solidFill>
                  </a:rPr>
                  <a:t>O algoritmo classifica y=1 para quaisquer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600" i="1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600" i="1" dirty="0">
                    <a:solidFill>
                      <a:schemeClr val="tx1"/>
                    </a:solidFill>
                  </a:rPr>
                  <a:t> que satisfaçam a equação acima </a:t>
                </a:r>
              </a:p>
            </p:txBody>
          </p:sp>
        </mc:Choice>
        <mc:Fallback xmlns="">
          <p:sp>
            <p:nvSpPr>
              <p:cNvPr id="65" name="Título 1">
                <a:extLst>
                  <a:ext uri="{FF2B5EF4-FFF2-40B4-BE49-F238E27FC236}">
                    <a16:creationId xmlns:a16="http://schemas.microsoft.com/office/drawing/2014/main" id="{77CB0CEB-C3F5-4121-97F0-5FBBC95FE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4982391" y="4659515"/>
                <a:ext cx="7209609" cy="894223"/>
              </a:xfrm>
              <a:prstGeom prst="rect">
                <a:avLst/>
              </a:prstGeom>
              <a:blipFill>
                <a:blip r:embed="rId12"/>
                <a:stretch>
                  <a:fillRect l="-10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595F126B-3A68-4DC1-BF85-60CC913D26D1}"/>
                  </a:ext>
                </a:extLst>
              </p:cNvPr>
              <p:cNvSpPr txBox="1"/>
              <p:nvPr/>
            </p:nvSpPr>
            <p:spPr>
              <a:xfrm>
                <a:off x="1409998" y="5976606"/>
                <a:ext cx="366705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=−3+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595F126B-3A68-4DC1-BF85-60CC913D2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998" y="5976606"/>
                <a:ext cx="3667056" cy="307777"/>
              </a:xfrm>
              <a:prstGeom prst="rect">
                <a:avLst/>
              </a:prstGeom>
              <a:blipFill>
                <a:blip r:embed="rId13"/>
                <a:stretch>
                  <a:fillRect l="-2492" t="-1961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E2353A54-F937-4FF7-B8B0-9219D03DB77B}"/>
                  </a:ext>
                </a:extLst>
              </p:cNvPr>
              <p:cNvSpPr txBox="1"/>
              <p:nvPr/>
            </p:nvSpPr>
            <p:spPr>
              <a:xfrm>
                <a:off x="4982391" y="5996996"/>
                <a:ext cx="239695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=1→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E2353A54-F937-4FF7-B8B0-9219D03DB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391" y="5996996"/>
                <a:ext cx="2396950" cy="307777"/>
              </a:xfrm>
              <a:prstGeom prst="rect">
                <a:avLst/>
              </a:prstGeom>
              <a:blipFill>
                <a:blip r:embed="rId14"/>
                <a:stretch>
                  <a:fillRect l="-3807" b="-2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C8E6FBB-AC05-461B-AB16-C85526006F41}"/>
              </a:ext>
            </a:extLst>
          </p:cNvPr>
          <p:cNvCxnSpPr>
            <a:cxnSpLocks/>
          </p:cNvCxnSpPr>
          <p:nvPr/>
        </p:nvCxnSpPr>
        <p:spPr>
          <a:xfrm>
            <a:off x="1280160" y="3154030"/>
            <a:ext cx="1757680" cy="17329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orda 15">
            <a:extLst>
              <a:ext uri="{FF2B5EF4-FFF2-40B4-BE49-F238E27FC236}">
                <a16:creationId xmlns:a16="http://schemas.microsoft.com/office/drawing/2014/main" id="{0C702EC9-C598-4F25-BD41-FA7B06DD0682}"/>
              </a:ext>
            </a:extLst>
          </p:cNvPr>
          <p:cNvSpPr/>
          <p:nvPr/>
        </p:nvSpPr>
        <p:spPr>
          <a:xfrm rot="9458644">
            <a:off x="1548404" y="2463661"/>
            <a:ext cx="2123605" cy="2132894"/>
          </a:xfrm>
          <a:prstGeom prst="chord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E71C21C2-1CFE-4770-A0F9-D33DECAE2DDF}"/>
                  </a:ext>
                </a:extLst>
              </p:cNvPr>
              <p:cNvSpPr txBox="1"/>
              <p:nvPr/>
            </p:nvSpPr>
            <p:spPr>
              <a:xfrm>
                <a:off x="8416526" y="5976606"/>
                <a:ext cx="286286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=0→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&lt;3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E71C21C2-1CFE-4770-A0F9-D33DECAE2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526" y="5976606"/>
                <a:ext cx="2862861" cy="307777"/>
              </a:xfrm>
              <a:prstGeom prst="rect">
                <a:avLst/>
              </a:prstGeom>
              <a:blipFill>
                <a:blip r:embed="rId15"/>
                <a:stretch>
                  <a:fillRect l="-3198" b="-235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3663525C-FDC0-412A-A5FA-D761E904BEF5}"/>
                  </a:ext>
                </a:extLst>
              </p:cNvPr>
              <p:cNvSpPr txBox="1"/>
              <p:nvPr/>
            </p:nvSpPr>
            <p:spPr>
              <a:xfrm>
                <a:off x="8416526" y="6308787"/>
                <a:ext cx="286286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𝐴𝑛𝑎𝑙𝑜𝑔𝑎𝑚𝑒𝑛𝑡𝑒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3663525C-FDC0-412A-A5FA-D761E904B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526" y="6308787"/>
                <a:ext cx="2862861" cy="307777"/>
              </a:xfrm>
              <a:prstGeom prst="rect">
                <a:avLst/>
              </a:prstGeom>
              <a:blipFill>
                <a:blip r:embed="rId16"/>
                <a:stretch>
                  <a:fillRect l="-4264" b="-3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rda 17">
            <a:extLst>
              <a:ext uri="{FF2B5EF4-FFF2-40B4-BE49-F238E27FC236}">
                <a16:creationId xmlns:a16="http://schemas.microsoft.com/office/drawing/2014/main" id="{8029C175-DABB-4189-8529-D04ADB179A1D}"/>
              </a:ext>
            </a:extLst>
          </p:cNvPr>
          <p:cNvSpPr/>
          <p:nvPr/>
        </p:nvSpPr>
        <p:spPr>
          <a:xfrm rot="20235722">
            <a:off x="996483" y="3278170"/>
            <a:ext cx="1695552" cy="1939038"/>
          </a:xfrm>
          <a:prstGeom prst="chord">
            <a:avLst>
              <a:gd name="adj1" fmla="val 2700000"/>
              <a:gd name="adj2" fmla="val 161712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Título 1">
            <a:extLst>
              <a:ext uri="{FF2B5EF4-FFF2-40B4-BE49-F238E27FC236}">
                <a16:creationId xmlns:a16="http://schemas.microsoft.com/office/drawing/2014/main" id="{4FF31542-2BE1-40FC-BEF3-660B8C059EA3}"/>
              </a:ext>
            </a:extLst>
          </p:cNvPr>
          <p:cNvSpPr txBox="1">
            <a:spLocks/>
          </p:cNvSpPr>
          <p:nvPr/>
        </p:nvSpPr>
        <p:spPr bwMode="black">
          <a:xfrm>
            <a:off x="1741844" y="1959011"/>
            <a:ext cx="1875116" cy="426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Fronteira de Decisão</a:t>
            </a:r>
          </a:p>
        </p:txBody>
      </p:sp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9A5BA228-1765-4B54-BE4D-7A2CEDD02221}"/>
              </a:ext>
            </a:extLst>
          </p:cNvPr>
          <p:cNvCxnSpPr>
            <a:cxnSpLocks/>
            <a:endCxn id="70" idx="1"/>
          </p:cNvCxnSpPr>
          <p:nvPr/>
        </p:nvCxnSpPr>
        <p:spPr>
          <a:xfrm rot="5400000" flipH="1" flipV="1">
            <a:off x="1023424" y="2542949"/>
            <a:ext cx="1088893" cy="347947"/>
          </a:xfrm>
          <a:prstGeom prst="curvedConnector2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65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9" grpId="0"/>
      <p:bldP spid="55" grpId="0"/>
      <p:bldP spid="56" grpId="0"/>
      <p:bldP spid="57" grpId="0"/>
      <p:bldP spid="58" grpId="0"/>
      <p:bldP spid="59" grpId="0"/>
      <p:bldP spid="60" grpId="0" animBg="1"/>
      <p:bldP spid="63" grpId="0" animBg="1"/>
      <p:bldP spid="64" grpId="0"/>
      <p:bldP spid="65" grpId="0"/>
      <p:bldP spid="66" grpId="0"/>
      <p:bldP spid="67" grpId="0"/>
      <p:bldP spid="16" grpId="0" animBg="1"/>
      <p:bldP spid="68" grpId="0"/>
      <p:bldP spid="69" grpId="0"/>
      <p:bldP spid="18" grpId="0" animBg="1"/>
      <p:bldP spid="7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F294C82-4FA1-4FF2-BCE6-0BA346A31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82" y="60011"/>
            <a:ext cx="11214035" cy="679798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703A5E8-06B7-4B7F-8ABD-CC77D13EC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787" y="2205673"/>
            <a:ext cx="3601493" cy="30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6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Complicando um pouco mais...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FF7A4C8-DF99-4A73-A193-51A9819C9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03" y="1922452"/>
            <a:ext cx="4092669" cy="3815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0925C87A-E4D9-4DD8-9D64-5565F9738547}"/>
                  </a:ext>
                </a:extLst>
              </p:cNvPr>
              <p:cNvSpPr txBox="1"/>
              <p:nvPr/>
            </p:nvSpPr>
            <p:spPr>
              <a:xfrm>
                <a:off x="3848612" y="2238112"/>
                <a:ext cx="6209788" cy="374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0925C87A-E4D9-4DD8-9D64-5565F9738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612" y="2238112"/>
                <a:ext cx="6209788" cy="374333"/>
              </a:xfrm>
              <a:prstGeom prst="rect">
                <a:avLst/>
              </a:prstGeom>
              <a:blipFill>
                <a:blip r:embed="rId4"/>
                <a:stretch>
                  <a:fillRect l="-1766" b="-338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20C104B2-8B14-472A-949B-6FCDEE48283E}"/>
                  </a:ext>
                </a:extLst>
              </p:cNvPr>
              <p:cNvSpPr txBox="1"/>
              <p:nvPr/>
            </p:nvSpPr>
            <p:spPr>
              <a:xfrm>
                <a:off x="5345514" y="2868032"/>
                <a:ext cx="3141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20C104B2-8B14-472A-949B-6FCDEE482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514" y="2868032"/>
                <a:ext cx="314189" cy="246221"/>
              </a:xfrm>
              <a:prstGeom prst="rect">
                <a:avLst/>
              </a:prstGeom>
              <a:blipFill>
                <a:blip r:embed="rId5"/>
                <a:stretch>
                  <a:fillRect l="-3922" r="-13725" b="-48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CaixaDeTexto 43">
            <a:extLst>
              <a:ext uri="{FF2B5EF4-FFF2-40B4-BE49-F238E27FC236}">
                <a16:creationId xmlns:a16="http://schemas.microsoft.com/office/drawing/2014/main" id="{D47C8FAF-2DE3-4EEF-B1A5-291A669BDD2C}"/>
              </a:ext>
            </a:extLst>
          </p:cNvPr>
          <p:cNvSpPr txBox="1"/>
          <p:nvPr/>
        </p:nvSpPr>
        <p:spPr>
          <a:xfrm>
            <a:off x="6092244" y="2868032"/>
            <a:ext cx="10419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6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7092BED1-27F1-47FE-937A-D1F9D58BF987}"/>
                  </a:ext>
                </a:extLst>
              </p:cNvPr>
              <p:cNvSpPr txBox="1"/>
              <p:nvPr/>
            </p:nvSpPr>
            <p:spPr>
              <a:xfrm>
                <a:off x="7085567" y="2868032"/>
                <a:ext cx="1603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7092BED1-27F1-47FE-937A-D1F9D58BF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567" y="2868032"/>
                <a:ext cx="160300" cy="246221"/>
              </a:xfrm>
              <a:prstGeom prst="rect">
                <a:avLst/>
              </a:prstGeom>
              <a:blipFill>
                <a:blip r:embed="rId6"/>
                <a:stretch>
                  <a:fillRect l="-25926" r="-25926" b="-48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4E880218-CD52-404D-B417-8494C55AA529}"/>
              </a:ext>
            </a:extLst>
          </p:cNvPr>
          <p:cNvCxnSpPr>
            <a:cxnSpLocks/>
            <a:endCxn id="42" idx="0"/>
          </p:cNvCxnSpPr>
          <p:nvPr/>
        </p:nvCxnSpPr>
        <p:spPr>
          <a:xfrm flipH="1">
            <a:off x="5502609" y="2640245"/>
            <a:ext cx="1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8D841DB4-25E7-4CA0-84DA-EC3DCD884151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6144342" y="2640245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1664C091-823D-4A9E-BFD1-41A150148DE3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7165717" y="2640245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19D590DF-7A52-4DE1-B4E6-C660CEFB64D3}"/>
                  </a:ext>
                </a:extLst>
              </p:cNvPr>
              <p:cNvSpPr txBox="1"/>
              <p:nvPr/>
            </p:nvSpPr>
            <p:spPr>
              <a:xfrm>
                <a:off x="7984539" y="2856980"/>
                <a:ext cx="1603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19D590DF-7A52-4DE1-B4E6-C660CEFB6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539" y="2856980"/>
                <a:ext cx="160300" cy="246221"/>
              </a:xfrm>
              <a:prstGeom prst="rect">
                <a:avLst/>
              </a:prstGeom>
              <a:blipFill>
                <a:blip r:embed="rId7"/>
                <a:stretch>
                  <a:fillRect l="-30769" r="-26923" b="-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0C5015D9-EFD8-43F1-BB52-56A330C53E56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064689" y="2629193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08B1CD32-DDA1-4C1F-B553-40AC4CB4335B}"/>
                  </a:ext>
                </a:extLst>
              </p:cNvPr>
              <p:cNvSpPr txBox="1"/>
              <p:nvPr/>
            </p:nvSpPr>
            <p:spPr>
              <a:xfrm>
                <a:off x="8963660" y="2856980"/>
                <a:ext cx="1603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08B1CD32-DDA1-4C1F-B553-40AC4CB43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660" y="2856980"/>
                <a:ext cx="160300" cy="246221"/>
              </a:xfrm>
              <a:prstGeom prst="rect">
                <a:avLst/>
              </a:prstGeom>
              <a:blipFill>
                <a:blip r:embed="rId8"/>
                <a:stretch>
                  <a:fillRect l="-25926" r="-25926" b="-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C228FC3A-6CF5-4671-937A-32E16B49BC00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9043810" y="2629193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5374D92B-620F-4C2D-9746-DEC31E34504D}"/>
                  </a:ext>
                </a:extLst>
              </p:cNvPr>
              <p:cNvSpPr txBox="1"/>
              <p:nvPr/>
            </p:nvSpPr>
            <p:spPr>
              <a:xfrm>
                <a:off x="10322997" y="2020107"/>
                <a:ext cx="1265859" cy="1695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5374D92B-620F-4C2D-9746-DEC31E345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997" y="2020107"/>
                <a:ext cx="1265859" cy="16958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ítulo 1">
            <a:extLst>
              <a:ext uri="{FF2B5EF4-FFF2-40B4-BE49-F238E27FC236}">
                <a16:creationId xmlns:a16="http://schemas.microsoft.com/office/drawing/2014/main" id="{A208FA74-449F-4137-A0A2-51E707AEFC79}"/>
              </a:ext>
            </a:extLst>
          </p:cNvPr>
          <p:cNvSpPr txBox="1">
            <a:spLocks/>
          </p:cNvSpPr>
          <p:nvPr/>
        </p:nvSpPr>
        <p:spPr bwMode="black">
          <a:xfrm>
            <a:off x="5345514" y="3896928"/>
            <a:ext cx="1570448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Classificar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CC70A908-38F5-4D1C-A2E2-2DC850F2EA54}"/>
                  </a:ext>
                </a:extLst>
              </p:cNvPr>
              <p:cNvSpPr txBox="1"/>
              <p:nvPr/>
            </p:nvSpPr>
            <p:spPr>
              <a:xfrm>
                <a:off x="6768456" y="3989532"/>
                <a:ext cx="8858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=1"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CC70A908-38F5-4D1C-A2E2-2DC850F2E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456" y="3989532"/>
                <a:ext cx="885819" cy="307777"/>
              </a:xfrm>
              <a:prstGeom prst="rect">
                <a:avLst/>
              </a:prstGeom>
              <a:blipFill>
                <a:blip r:embed="rId10"/>
                <a:stretch>
                  <a:fillRect l="-9589" r="-6164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ítulo 1">
            <a:extLst>
              <a:ext uri="{FF2B5EF4-FFF2-40B4-BE49-F238E27FC236}">
                <a16:creationId xmlns:a16="http://schemas.microsoft.com/office/drawing/2014/main" id="{45DC114E-535A-40CF-AFF8-255E028DA524}"/>
              </a:ext>
            </a:extLst>
          </p:cNvPr>
          <p:cNvSpPr txBox="1">
            <a:spLocks/>
          </p:cNvSpPr>
          <p:nvPr/>
        </p:nvSpPr>
        <p:spPr bwMode="black">
          <a:xfrm>
            <a:off x="7691720" y="3912017"/>
            <a:ext cx="6158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se </a:t>
            </a:r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CC0C65A0-54CB-4C7E-A3BF-43DF8EEF3C9D}"/>
                  </a:ext>
                </a:extLst>
              </p:cNvPr>
              <p:cNvSpPr txBox="1"/>
              <p:nvPr/>
            </p:nvSpPr>
            <p:spPr>
              <a:xfrm>
                <a:off x="8266710" y="3989532"/>
                <a:ext cx="2463473" cy="311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−1+</m:t>
                      </m:r>
                      <m:sSubSup>
                        <m:sSub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CC0C65A0-54CB-4C7E-A3BF-43DF8EEF3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710" y="3989532"/>
                <a:ext cx="2463473" cy="311367"/>
              </a:xfrm>
              <a:prstGeom prst="rect">
                <a:avLst/>
              </a:prstGeom>
              <a:blipFill>
                <a:blip r:embed="rId11"/>
                <a:stretch>
                  <a:fillRect l="-1733" t="-1923" b="-173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ounded Rectangle 51">
            <a:extLst>
              <a:ext uri="{FF2B5EF4-FFF2-40B4-BE49-F238E27FC236}">
                <a16:creationId xmlns:a16="http://schemas.microsoft.com/office/drawing/2014/main" id="{D27C183B-0B32-4B9C-BB8A-69291AEBEA97}"/>
              </a:ext>
            </a:extLst>
          </p:cNvPr>
          <p:cNvSpPr/>
          <p:nvPr/>
        </p:nvSpPr>
        <p:spPr>
          <a:xfrm rot="16200000" flipH="1">
            <a:off x="4996391" y="3918722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694457A4-419D-4AC8-A21C-ADA18866ACC4}"/>
              </a:ext>
            </a:extLst>
          </p:cNvPr>
          <p:cNvSpPr/>
          <p:nvPr/>
        </p:nvSpPr>
        <p:spPr>
          <a:xfrm>
            <a:off x="8165447" y="3911796"/>
            <a:ext cx="2157550" cy="47038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5A86226D-35AA-4A6D-B128-05359A3146E8}"/>
                  </a:ext>
                </a:extLst>
              </p:cNvPr>
              <p:cNvSpPr txBox="1"/>
              <p:nvPr/>
            </p:nvSpPr>
            <p:spPr>
              <a:xfrm>
                <a:off x="8662949" y="4574475"/>
                <a:ext cx="1517371" cy="311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5A86226D-35AA-4A6D-B128-05359A314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949" y="4574475"/>
                <a:ext cx="1517371" cy="311367"/>
              </a:xfrm>
              <a:prstGeom prst="rect">
                <a:avLst/>
              </a:prstGeom>
              <a:blipFill>
                <a:blip r:embed="rId12"/>
                <a:stretch>
                  <a:fillRect l="-4016" t="-1961"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Elipse 20">
            <a:extLst>
              <a:ext uri="{FF2B5EF4-FFF2-40B4-BE49-F238E27FC236}">
                <a16:creationId xmlns:a16="http://schemas.microsoft.com/office/drawing/2014/main" id="{AAB91F06-FAAA-42D3-939B-75E6AC2C4EF8}"/>
              </a:ext>
            </a:extLst>
          </p:cNvPr>
          <p:cNvSpPr/>
          <p:nvPr/>
        </p:nvSpPr>
        <p:spPr>
          <a:xfrm>
            <a:off x="1595120" y="3177166"/>
            <a:ext cx="1656184" cy="16247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Título 1">
            <a:extLst>
              <a:ext uri="{FF2B5EF4-FFF2-40B4-BE49-F238E27FC236}">
                <a16:creationId xmlns:a16="http://schemas.microsoft.com/office/drawing/2014/main" id="{5922F764-B051-4754-B700-5C619125FCD6}"/>
              </a:ext>
            </a:extLst>
          </p:cNvPr>
          <p:cNvSpPr txBox="1">
            <a:spLocks/>
          </p:cNvSpPr>
          <p:nvPr/>
        </p:nvSpPr>
        <p:spPr bwMode="black">
          <a:xfrm>
            <a:off x="4016222" y="4668392"/>
            <a:ext cx="1774978" cy="426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Fronteira de Decisão</a:t>
            </a:r>
          </a:p>
        </p:txBody>
      </p:sp>
      <p:cxnSp>
        <p:nvCxnSpPr>
          <p:cNvPr id="73" name="Conector: Curvo 72">
            <a:extLst>
              <a:ext uri="{FF2B5EF4-FFF2-40B4-BE49-F238E27FC236}">
                <a16:creationId xmlns:a16="http://schemas.microsoft.com/office/drawing/2014/main" id="{5C03B12B-EFA3-4666-B901-70716605BB14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3129280" y="4382185"/>
            <a:ext cx="886942" cy="499671"/>
          </a:xfrm>
          <a:prstGeom prst="curved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57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9" grpId="0"/>
      <p:bldP spid="57" grpId="0"/>
      <p:bldP spid="59" grpId="0"/>
      <p:bldP spid="63" grpId="0"/>
      <p:bldP spid="64" grpId="0"/>
      <p:bldP spid="65" grpId="0"/>
      <p:bldP spid="66" grpId="0"/>
      <p:bldP spid="67" grpId="0"/>
      <p:bldP spid="68" grpId="0" animBg="1"/>
      <p:bldP spid="69" grpId="0" animBg="1"/>
      <p:bldP spid="71" grpId="0"/>
      <p:bldP spid="21" grpId="0" animBg="1"/>
      <p:bldP spid="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772160" y="438419"/>
                <a:ext cx="10759440" cy="136211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pt-BR" dirty="0">
                    <a:solidFill>
                      <a:schemeClr val="bg2"/>
                    </a:solidFill>
                  </a:rPr>
                  <a:t> Polinômio de grau n</a:t>
                </a:r>
              </a:p>
            </p:txBody>
          </p:sp>
        </mc:Choice>
        <mc:Fallback xmlns="">
          <p:sp>
            <p:nvSpPr>
              <p:cNvPr id="13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2160" y="438419"/>
                <a:ext cx="10759440" cy="13621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088D19F4-B9ED-445A-AB46-B8CCA4323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932" y="2827338"/>
            <a:ext cx="3908687" cy="33296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/>
              <p:nvPr/>
            </p:nvSpPr>
            <p:spPr>
              <a:xfrm>
                <a:off x="1438220" y="2126768"/>
                <a:ext cx="10093379" cy="373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20" y="2126768"/>
                <a:ext cx="10093379" cy="373628"/>
              </a:xfrm>
              <a:prstGeom prst="rect">
                <a:avLst/>
              </a:prstGeom>
              <a:blipFill>
                <a:blip r:embed="rId5"/>
                <a:stretch>
                  <a:fillRect l="-1087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70D401F2-E6B7-4F28-BC63-F3BEBACAAE4E}"/>
              </a:ext>
            </a:extLst>
          </p:cNvPr>
          <p:cNvSpPr/>
          <p:nvPr/>
        </p:nvSpPr>
        <p:spPr>
          <a:xfrm>
            <a:off x="5201920" y="3775329"/>
            <a:ext cx="1148080" cy="1893951"/>
          </a:xfrm>
          <a:custGeom>
            <a:avLst/>
            <a:gdLst>
              <a:gd name="connsiteX0" fmla="*/ 40640 w 1148080"/>
              <a:gd name="connsiteY0" fmla="*/ 1396111 h 1893951"/>
              <a:gd name="connsiteX1" fmla="*/ 30480 w 1148080"/>
              <a:gd name="connsiteY1" fmla="*/ 1172591 h 1893951"/>
              <a:gd name="connsiteX2" fmla="*/ 10160 w 1148080"/>
              <a:gd name="connsiteY2" fmla="*/ 1060831 h 1893951"/>
              <a:gd name="connsiteX3" fmla="*/ 0 w 1148080"/>
              <a:gd name="connsiteY3" fmla="*/ 989711 h 1893951"/>
              <a:gd name="connsiteX4" fmla="*/ 30480 w 1148080"/>
              <a:gd name="connsiteY4" fmla="*/ 573151 h 1893951"/>
              <a:gd name="connsiteX5" fmla="*/ 71120 w 1148080"/>
              <a:gd name="connsiteY5" fmla="*/ 502031 h 1893951"/>
              <a:gd name="connsiteX6" fmla="*/ 91440 w 1148080"/>
              <a:gd name="connsiteY6" fmla="*/ 471551 h 1893951"/>
              <a:gd name="connsiteX7" fmla="*/ 152400 w 1148080"/>
              <a:gd name="connsiteY7" fmla="*/ 349631 h 1893951"/>
              <a:gd name="connsiteX8" fmla="*/ 172720 w 1148080"/>
              <a:gd name="connsiteY8" fmla="*/ 288671 h 1893951"/>
              <a:gd name="connsiteX9" fmla="*/ 223520 w 1148080"/>
              <a:gd name="connsiteY9" fmla="*/ 227711 h 1893951"/>
              <a:gd name="connsiteX10" fmla="*/ 233680 w 1148080"/>
              <a:gd name="connsiteY10" fmla="*/ 197231 h 1893951"/>
              <a:gd name="connsiteX11" fmla="*/ 314960 w 1148080"/>
              <a:gd name="connsiteY11" fmla="*/ 146431 h 1893951"/>
              <a:gd name="connsiteX12" fmla="*/ 375920 w 1148080"/>
              <a:gd name="connsiteY12" fmla="*/ 95631 h 1893951"/>
              <a:gd name="connsiteX13" fmla="*/ 406400 w 1148080"/>
              <a:gd name="connsiteY13" fmla="*/ 85471 h 1893951"/>
              <a:gd name="connsiteX14" fmla="*/ 436880 w 1148080"/>
              <a:gd name="connsiteY14" fmla="*/ 65151 h 1893951"/>
              <a:gd name="connsiteX15" fmla="*/ 477520 w 1148080"/>
              <a:gd name="connsiteY15" fmla="*/ 34671 h 1893951"/>
              <a:gd name="connsiteX16" fmla="*/ 528320 w 1148080"/>
              <a:gd name="connsiteY16" fmla="*/ 24511 h 1893951"/>
              <a:gd name="connsiteX17" fmla="*/ 558800 w 1148080"/>
              <a:gd name="connsiteY17" fmla="*/ 4191 h 1893951"/>
              <a:gd name="connsiteX18" fmla="*/ 782320 w 1148080"/>
              <a:gd name="connsiteY18" fmla="*/ 14351 h 1893951"/>
              <a:gd name="connsiteX19" fmla="*/ 792480 w 1148080"/>
              <a:gd name="connsiteY19" fmla="*/ 75311 h 1893951"/>
              <a:gd name="connsiteX20" fmla="*/ 843280 w 1148080"/>
              <a:gd name="connsiteY20" fmla="*/ 197231 h 1893951"/>
              <a:gd name="connsiteX21" fmla="*/ 873760 w 1148080"/>
              <a:gd name="connsiteY21" fmla="*/ 207391 h 1893951"/>
              <a:gd name="connsiteX22" fmla="*/ 894080 w 1148080"/>
              <a:gd name="connsiteY22" fmla="*/ 237871 h 1893951"/>
              <a:gd name="connsiteX23" fmla="*/ 904240 w 1148080"/>
              <a:gd name="connsiteY23" fmla="*/ 278511 h 1893951"/>
              <a:gd name="connsiteX24" fmla="*/ 934720 w 1148080"/>
              <a:gd name="connsiteY24" fmla="*/ 298831 h 1893951"/>
              <a:gd name="connsiteX25" fmla="*/ 965200 w 1148080"/>
              <a:gd name="connsiteY25" fmla="*/ 390271 h 1893951"/>
              <a:gd name="connsiteX26" fmla="*/ 975360 w 1148080"/>
              <a:gd name="connsiteY26" fmla="*/ 420751 h 1893951"/>
              <a:gd name="connsiteX27" fmla="*/ 995680 w 1148080"/>
              <a:gd name="connsiteY27" fmla="*/ 451231 h 1893951"/>
              <a:gd name="connsiteX28" fmla="*/ 1036320 w 1148080"/>
              <a:gd name="connsiteY28" fmla="*/ 593471 h 1893951"/>
              <a:gd name="connsiteX29" fmla="*/ 1046480 w 1148080"/>
              <a:gd name="connsiteY29" fmla="*/ 623951 h 1893951"/>
              <a:gd name="connsiteX30" fmla="*/ 1056640 w 1148080"/>
              <a:gd name="connsiteY30" fmla="*/ 654431 h 1893951"/>
              <a:gd name="connsiteX31" fmla="*/ 1076960 w 1148080"/>
              <a:gd name="connsiteY31" fmla="*/ 684911 h 1893951"/>
              <a:gd name="connsiteX32" fmla="*/ 1107440 w 1148080"/>
              <a:gd name="connsiteY32" fmla="*/ 786511 h 1893951"/>
              <a:gd name="connsiteX33" fmla="*/ 1117600 w 1148080"/>
              <a:gd name="connsiteY33" fmla="*/ 816991 h 1893951"/>
              <a:gd name="connsiteX34" fmla="*/ 1127760 w 1148080"/>
              <a:gd name="connsiteY34" fmla="*/ 898271 h 1893951"/>
              <a:gd name="connsiteX35" fmla="*/ 1137920 w 1148080"/>
              <a:gd name="connsiteY35" fmla="*/ 928751 h 1893951"/>
              <a:gd name="connsiteX36" fmla="*/ 1148080 w 1148080"/>
              <a:gd name="connsiteY36" fmla="*/ 1142111 h 1893951"/>
              <a:gd name="connsiteX37" fmla="*/ 1137920 w 1148080"/>
              <a:gd name="connsiteY37" fmla="*/ 1558671 h 1893951"/>
              <a:gd name="connsiteX38" fmla="*/ 1087120 w 1148080"/>
              <a:gd name="connsiteY38" fmla="*/ 1639951 h 1893951"/>
              <a:gd name="connsiteX39" fmla="*/ 1056640 w 1148080"/>
              <a:gd name="connsiteY39" fmla="*/ 1670431 h 1893951"/>
              <a:gd name="connsiteX40" fmla="*/ 995680 w 1148080"/>
              <a:gd name="connsiteY40" fmla="*/ 1711071 h 1893951"/>
              <a:gd name="connsiteX41" fmla="*/ 965200 w 1148080"/>
              <a:gd name="connsiteY41" fmla="*/ 1741551 h 1893951"/>
              <a:gd name="connsiteX42" fmla="*/ 944880 w 1148080"/>
              <a:gd name="connsiteY42" fmla="*/ 1772031 h 1893951"/>
              <a:gd name="connsiteX43" fmla="*/ 914400 w 1148080"/>
              <a:gd name="connsiteY43" fmla="*/ 1782191 h 1893951"/>
              <a:gd name="connsiteX44" fmla="*/ 883920 w 1148080"/>
              <a:gd name="connsiteY44" fmla="*/ 1802511 h 1893951"/>
              <a:gd name="connsiteX45" fmla="*/ 833120 w 1148080"/>
              <a:gd name="connsiteY45" fmla="*/ 1843151 h 1893951"/>
              <a:gd name="connsiteX46" fmla="*/ 802640 w 1148080"/>
              <a:gd name="connsiteY46" fmla="*/ 1863471 h 1893951"/>
              <a:gd name="connsiteX47" fmla="*/ 579120 w 1148080"/>
              <a:gd name="connsiteY47" fmla="*/ 1893951 h 1893951"/>
              <a:gd name="connsiteX48" fmla="*/ 314960 w 1148080"/>
              <a:gd name="connsiteY48" fmla="*/ 1883791 h 1893951"/>
              <a:gd name="connsiteX49" fmla="*/ 243840 w 1148080"/>
              <a:gd name="connsiteY49" fmla="*/ 1863471 h 1893951"/>
              <a:gd name="connsiteX50" fmla="*/ 223520 w 1148080"/>
              <a:gd name="connsiteY50" fmla="*/ 1832991 h 1893951"/>
              <a:gd name="connsiteX51" fmla="*/ 162560 w 1148080"/>
              <a:gd name="connsiteY51" fmla="*/ 1782191 h 1893951"/>
              <a:gd name="connsiteX52" fmla="*/ 132080 w 1148080"/>
              <a:gd name="connsiteY52" fmla="*/ 1721231 h 1893951"/>
              <a:gd name="connsiteX53" fmla="*/ 101600 w 1148080"/>
              <a:gd name="connsiteY53" fmla="*/ 1578991 h 1893951"/>
              <a:gd name="connsiteX54" fmla="*/ 71120 w 1148080"/>
              <a:gd name="connsiteY54" fmla="*/ 1558671 h 1893951"/>
              <a:gd name="connsiteX55" fmla="*/ 60960 w 1148080"/>
              <a:gd name="connsiteY55" fmla="*/ 1324991 h 18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48080" h="1893951">
                <a:moveTo>
                  <a:pt x="40640" y="1396111"/>
                </a:moveTo>
                <a:cubicBezTo>
                  <a:pt x="37253" y="1321604"/>
                  <a:pt x="35794" y="1246985"/>
                  <a:pt x="30480" y="1172591"/>
                </a:cubicBezTo>
                <a:cubicBezTo>
                  <a:pt x="28363" y="1142947"/>
                  <a:pt x="15238" y="1091301"/>
                  <a:pt x="10160" y="1060831"/>
                </a:cubicBezTo>
                <a:cubicBezTo>
                  <a:pt x="6223" y="1037209"/>
                  <a:pt x="3387" y="1013418"/>
                  <a:pt x="0" y="989711"/>
                </a:cubicBezTo>
                <a:cubicBezTo>
                  <a:pt x="1374" y="962224"/>
                  <a:pt x="16744" y="593756"/>
                  <a:pt x="30480" y="573151"/>
                </a:cubicBezTo>
                <a:cubicBezTo>
                  <a:pt x="79986" y="498891"/>
                  <a:pt x="19558" y="592264"/>
                  <a:pt x="71120" y="502031"/>
                </a:cubicBezTo>
                <a:cubicBezTo>
                  <a:pt x="77178" y="491429"/>
                  <a:pt x="84667" y="481711"/>
                  <a:pt x="91440" y="471551"/>
                </a:cubicBezTo>
                <a:cubicBezTo>
                  <a:pt x="141558" y="271080"/>
                  <a:pt x="74759" y="479033"/>
                  <a:pt x="152400" y="349631"/>
                </a:cubicBezTo>
                <a:cubicBezTo>
                  <a:pt x="163420" y="331264"/>
                  <a:pt x="160839" y="306493"/>
                  <a:pt x="172720" y="288671"/>
                </a:cubicBezTo>
                <a:cubicBezTo>
                  <a:pt x="201010" y="246236"/>
                  <a:pt x="184406" y="266825"/>
                  <a:pt x="223520" y="227711"/>
                </a:cubicBezTo>
                <a:cubicBezTo>
                  <a:pt x="226907" y="217551"/>
                  <a:pt x="226824" y="205458"/>
                  <a:pt x="233680" y="197231"/>
                </a:cubicBezTo>
                <a:cubicBezTo>
                  <a:pt x="255755" y="170741"/>
                  <a:pt x="286617" y="162627"/>
                  <a:pt x="314960" y="146431"/>
                </a:cubicBezTo>
                <a:cubicBezTo>
                  <a:pt x="431303" y="79949"/>
                  <a:pt x="249839" y="179685"/>
                  <a:pt x="375920" y="95631"/>
                </a:cubicBezTo>
                <a:cubicBezTo>
                  <a:pt x="384831" y="89690"/>
                  <a:pt x="396821" y="90260"/>
                  <a:pt x="406400" y="85471"/>
                </a:cubicBezTo>
                <a:cubicBezTo>
                  <a:pt x="417322" y="80010"/>
                  <a:pt x="426944" y="72248"/>
                  <a:pt x="436880" y="65151"/>
                </a:cubicBezTo>
                <a:cubicBezTo>
                  <a:pt x="450659" y="55309"/>
                  <a:pt x="462046" y="41548"/>
                  <a:pt x="477520" y="34671"/>
                </a:cubicBezTo>
                <a:cubicBezTo>
                  <a:pt x="493300" y="27658"/>
                  <a:pt x="511387" y="27898"/>
                  <a:pt x="528320" y="24511"/>
                </a:cubicBezTo>
                <a:cubicBezTo>
                  <a:pt x="538480" y="17738"/>
                  <a:pt x="546599" y="4679"/>
                  <a:pt x="558800" y="4191"/>
                </a:cubicBezTo>
                <a:cubicBezTo>
                  <a:pt x="633324" y="1210"/>
                  <a:pt x="710968" y="-7365"/>
                  <a:pt x="782320" y="14351"/>
                </a:cubicBezTo>
                <a:cubicBezTo>
                  <a:pt x="802028" y="20349"/>
                  <a:pt x="788795" y="55043"/>
                  <a:pt x="792480" y="75311"/>
                </a:cubicBezTo>
                <a:cubicBezTo>
                  <a:pt x="800435" y="119063"/>
                  <a:pt x="806269" y="166389"/>
                  <a:pt x="843280" y="197231"/>
                </a:cubicBezTo>
                <a:cubicBezTo>
                  <a:pt x="851507" y="204087"/>
                  <a:pt x="863600" y="204004"/>
                  <a:pt x="873760" y="207391"/>
                </a:cubicBezTo>
                <a:cubicBezTo>
                  <a:pt x="880533" y="217551"/>
                  <a:pt x="889270" y="226648"/>
                  <a:pt x="894080" y="237871"/>
                </a:cubicBezTo>
                <a:cubicBezTo>
                  <a:pt x="899581" y="250706"/>
                  <a:pt x="896494" y="266893"/>
                  <a:pt x="904240" y="278511"/>
                </a:cubicBezTo>
                <a:cubicBezTo>
                  <a:pt x="911013" y="288671"/>
                  <a:pt x="924560" y="292058"/>
                  <a:pt x="934720" y="298831"/>
                </a:cubicBezTo>
                <a:lnTo>
                  <a:pt x="965200" y="390271"/>
                </a:lnTo>
                <a:cubicBezTo>
                  <a:pt x="968587" y="400431"/>
                  <a:pt x="969419" y="411840"/>
                  <a:pt x="975360" y="420751"/>
                </a:cubicBezTo>
                <a:lnTo>
                  <a:pt x="995680" y="451231"/>
                </a:lnTo>
                <a:cubicBezTo>
                  <a:pt x="1021195" y="553291"/>
                  <a:pt x="1007169" y="506017"/>
                  <a:pt x="1036320" y="593471"/>
                </a:cubicBezTo>
                <a:lnTo>
                  <a:pt x="1046480" y="623951"/>
                </a:lnTo>
                <a:cubicBezTo>
                  <a:pt x="1049867" y="634111"/>
                  <a:pt x="1050699" y="645520"/>
                  <a:pt x="1056640" y="654431"/>
                </a:cubicBezTo>
                <a:cubicBezTo>
                  <a:pt x="1063413" y="664591"/>
                  <a:pt x="1072001" y="673753"/>
                  <a:pt x="1076960" y="684911"/>
                </a:cubicBezTo>
                <a:cubicBezTo>
                  <a:pt x="1096276" y="728371"/>
                  <a:pt x="1095619" y="745136"/>
                  <a:pt x="1107440" y="786511"/>
                </a:cubicBezTo>
                <a:cubicBezTo>
                  <a:pt x="1110382" y="796809"/>
                  <a:pt x="1114213" y="806831"/>
                  <a:pt x="1117600" y="816991"/>
                </a:cubicBezTo>
                <a:cubicBezTo>
                  <a:pt x="1120987" y="844084"/>
                  <a:pt x="1122876" y="871407"/>
                  <a:pt x="1127760" y="898271"/>
                </a:cubicBezTo>
                <a:cubicBezTo>
                  <a:pt x="1129676" y="908808"/>
                  <a:pt x="1137031" y="918078"/>
                  <a:pt x="1137920" y="928751"/>
                </a:cubicBezTo>
                <a:cubicBezTo>
                  <a:pt x="1143833" y="999706"/>
                  <a:pt x="1144693" y="1070991"/>
                  <a:pt x="1148080" y="1142111"/>
                </a:cubicBezTo>
                <a:cubicBezTo>
                  <a:pt x="1144693" y="1280964"/>
                  <a:pt x="1146768" y="1420058"/>
                  <a:pt x="1137920" y="1558671"/>
                </a:cubicBezTo>
                <a:cubicBezTo>
                  <a:pt x="1133436" y="1628922"/>
                  <a:pt x="1124193" y="1609057"/>
                  <a:pt x="1087120" y="1639951"/>
                </a:cubicBezTo>
                <a:cubicBezTo>
                  <a:pt x="1076082" y="1649149"/>
                  <a:pt x="1067982" y="1661610"/>
                  <a:pt x="1056640" y="1670431"/>
                </a:cubicBezTo>
                <a:cubicBezTo>
                  <a:pt x="1037363" y="1685424"/>
                  <a:pt x="1012949" y="1693802"/>
                  <a:pt x="995680" y="1711071"/>
                </a:cubicBezTo>
                <a:cubicBezTo>
                  <a:pt x="985520" y="1721231"/>
                  <a:pt x="974398" y="1730513"/>
                  <a:pt x="965200" y="1741551"/>
                </a:cubicBezTo>
                <a:cubicBezTo>
                  <a:pt x="957383" y="1750932"/>
                  <a:pt x="954415" y="1764403"/>
                  <a:pt x="944880" y="1772031"/>
                </a:cubicBezTo>
                <a:cubicBezTo>
                  <a:pt x="936517" y="1778721"/>
                  <a:pt x="923979" y="1777402"/>
                  <a:pt x="914400" y="1782191"/>
                </a:cubicBezTo>
                <a:cubicBezTo>
                  <a:pt x="903478" y="1787652"/>
                  <a:pt x="894080" y="1795738"/>
                  <a:pt x="883920" y="1802511"/>
                </a:cubicBezTo>
                <a:cubicBezTo>
                  <a:pt x="849666" y="1853892"/>
                  <a:pt x="882195" y="1818614"/>
                  <a:pt x="833120" y="1843151"/>
                </a:cubicBezTo>
                <a:cubicBezTo>
                  <a:pt x="822198" y="1848612"/>
                  <a:pt x="813798" y="1858512"/>
                  <a:pt x="802640" y="1863471"/>
                </a:cubicBezTo>
                <a:cubicBezTo>
                  <a:pt x="722891" y="1898915"/>
                  <a:pt x="680127" y="1887638"/>
                  <a:pt x="579120" y="1893951"/>
                </a:cubicBezTo>
                <a:cubicBezTo>
                  <a:pt x="491067" y="1890564"/>
                  <a:pt x="402883" y="1889653"/>
                  <a:pt x="314960" y="1883791"/>
                </a:cubicBezTo>
                <a:cubicBezTo>
                  <a:pt x="299013" y="1882728"/>
                  <a:pt x="260660" y="1869078"/>
                  <a:pt x="243840" y="1863471"/>
                </a:cubicBezTo>
                <a:cubicBezTo>
                  <a:pt x="237067" y="1853311"/>
                  <a:pt x="231337" y="1842372"/>
                  <a:pt x="223520" y="1832991"/>
                </a:cubicBezTo>
                <a:cubicBezTo>
                  <a:pt x="199074" y="1803655"/>
                  <a:pt x="192530" y="1802171"/>
                  <a:pt x="162560" y="1782191"/>
                </a:cubicBezTo>
                <a:cubicBezTo>
                  <a:pt x="146291" y="1757788"/>
                  <a:pt x="137338" y="1750150"/>
                  <a:pt x="132080" y="1721231"/>
                </a:cubicBezTo>
                <a:cubicBezTo>
                  <a:pt x="130452" y="1712279"/>
                  <a:pt x="121777" y="1592442"/>
                  <a:pt x="101600" y="1578991"/>
                </a:cubicBezTo>
                <a:lnTo>
                  <a:pt x="71120" y="1558671"/>
                </a:lnTo>
                <a:cubicBezTo>
                  <a:pt x="39541" y="1463934"/>
                  <a:pt x="60960" y="1538901"/>
                  <a:pt x="60960" y="1324991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3E110503-655C-4127-A282-3ADD0801C29F}"/>
              </a:ext>
            </a:extLst>
          </p:cNvPr>
          <p:cNvSpPr/>
          <p:nvPr/>
        </p:nvSpPr>
        <p:spPr>
          <a:xfrm>
            <a:off x="4815840" y="3322320"/>
            <a:ext cx="2590800" cy="2448560"/>
          </a:xfrm>
          <a:custGeom>
            <a:avLst/>
            <a:gdLst>
              <a:gd name="connsiteX0" fmla="*/ 71120 w 2590800"/>
              <a:gd name="connsiteY0" fmla="*/ 1869440 h 2448560"/>
              <a:gd name="connsiteX1" fmla="*/ 40640 w 2590800"/>
              <a:gd name="connsiteY1" fmla="*/ 1788160 h 2448560"/>
              <a:gd name="connsiteX2" fmla="*/ 30480 w 2590800"/>
              <a:gd name="connsiteY2" fmla="*/ 1757680 h 2448560"/>
              <a:gd name="connsiteX3" fmla="*/ 0 w 2590800"/>
              <a:gd name="connsiteY3" fmla="*/ 1534160 h 2448560"/>
              <a:gd name="connsiteX4" fmla="*/ 30480 w 2590800"/>
              <a:gd name="connsiteY4" fmla="*/ 1198880 h 2448560"/>
              <a:gd name="connsiteX5" fmla="*/ 50800 w 2590800"/>
              <a:gd name="connsiteY5" fmla="*/ 1107440 h 2448560"/>
              <a:gd name="connsiteX6" fmla="*/ 142240 w 2590800"/>
              <a:gd name="connsiteY6" fmla="*/ 985520 h 2448560"/>
              <a:gd name="connsiteX7" fmla="*/ 172720 w 2590800"/>
              <a:gd name="connsiteY7" fmla="*/ 944880 h 2448560"/>
              <a:gd name="connsiteX8" fmla="*/ 314960 w 2590800"/>
              <a:gd name="connsiteY8" fmla="*/ 883920 h 2448560"/>
              <a:gd name="connsiteX9" fmla="*/ 396240 w 2590800"/>
              <a:gd name="connsiteY9" fmla="*/ 853440 h 2448560"/>
              <a:gd name="connsiteX10" fmla="*/ 467360 w 2590800"/>
              <a:gd name="connsiteY10" fmla="*/ 822960 h 2448560"/>
              <a:gd name="connsiteX11" fmla="*/ 924560 w 2590800"/>
              <a:gd name="connsiteY11" fmla="*/ 812800 h 2448560"/>
              <a:gd name="connsiteX12" fmla="*/ 975360 w 2590800"/>
              <a:gd name="connsiteY12" fmla="*/ 772160 h 2448560"/>
              <a:gd name="connsiteX13" fmla="*/ 1026160 w 2590800"/>
              <a:gd name="connsiteY13" fmla="*/ 701040 h 2448560"/>
              <a:gd name="connsiteX14" fmla="*/ 1036320 w 2590800"/>
              <a:gd name="connsiteY14" fmla="*/ 670560 h 2448560"/>
              <a:gd name="connsiteX15" fmla="*/ 1066800 w 2590800"/>
              <a:gd name="connsiteY15" fmla="*/ 640080 h 2448560"/>
              <a:gd name="connsiteX16" fmla="*/ 1127760 w 2590800"/>
              <a:gd name="connsiteY16" fmla="*/ 558800 h 2448560"/>
              <a:gd name="connsiteX17" fmla="*/ 1158240 w 2590800"/>
              <a:gd name="connsiteY17" fmla="*/ 497840 h 2448560"/>
              <a:gd name="connsiteX18" fmla="*/ 1209040 w 2590800"/>
              <a:gd name="connsiteY18" fmla="*/ 457200 h 2448560"/>
              <a:gd name="connsiteX19" fmla="*/ 1280160 w 2590800"/>
              <a:gd name="connsiteY19" fmla="*/ 396240 h 2448560"/>
              <a:gd name="connsiteX20" fmla="*/ 1300480 w 2590800"/>
              <a:gd name="connsiteY20" fmla="*/ 355600 h 2448560"/>
              <a:gd name="connsiteX21" fmla="*/ 1330960 w 2590800"/>
              <a:gd name="connsiteY21" fmla="*/ 335280 h 2448560"/>
              <a:gd name="connsiteX22" fmla="*/ 1371600 w 2590800"/>
              <a:gd name="connsiteY22" fmla="*/ 294640 h 2448560"/>
              <a:gd name="connsiteX23" fmla="*/ 1442720 w 2590800"/>
              <a:gd name="connsiteY23" fmla="*/ 233680 h 2448560"/>
              <a:gd name="connsiteX24" fmla="*/ 1483360 w 2590800"/>
              <a:gd name="connsiteY24" fmla="*/ 182880 h 2448560"/>
              <a:gd name="connsiteX25" fmla="*/ 1513840 w 2590800"/>
              <a:gd name="connsiteY25" fmla="*/ 172720 h 2448560"/>
              <a:gd name="connsiteX26" fmla="*/ 1615440 w 2590800"/>
              <a:gd name="connsiteY26" fmla="*/ 101600 h 2448560"/>
              <a:gd name="connsiteX27" fmla="*/ 1686560 w 2590800"/>
              <a:gd name="connsiteY27" fmla="*/ 71120 h 2448560"/>
              <a:gd name="connsiteX28" fmla="*/ 1727200 w 2590800"/>
              <a:gd name="connsiteY28" fmla="*/ 50800 h 2448560"/>
              <a:gd name="connsiteX29" fmla="*/ 1757680 w 2590800"/>
              <a:gd name="connsiteY29" fmla="*/ 40640 h 2448560"/>
              <a:gd name="connsiteX30" fmla="*/ 1838960 w 2590800"/>
              <a:gd name="connsiteY30" fmla="*/ 0 h 2448560"/>
              <a:gd name="connsiteX31" fmla="*/ 2275840 w 2590800"/>
              <a:gd name="connsiteY31" fmla="*/ 20320 h 2448560"/>
              <a:gd name="connsiteX32" fmla="*/ 2306320 w 2590800"/>
              <a:gd name="connsiteY32" fmla="*/ 50800 h 2448560"/>
              <a:gd name="connsiteX33" fmla="*/ 2336800 w 2590800"/>
              <a:gd name="connsiteY33" fmla="*/ 71120 h 2448560"/>
              <a:gd name="connsiteX34" fmla="*/ 2346960 w 2590800"/>
              <a:gd name="connsiteY34" fmla="*/ 101600 h 2448560"/>
              <a:gd name="connsiteX35" fmla="*/ 2377440 w 2590800"/>
              <a:gd name="connsiteY35" fmla="*/ 121920 h 2448560"/>
              <a:gd name="connsiteX36" fmla="*/ 2407920 w 2590800"/>
              <a:gd name="connsiteY36" fmla="*/ 152400 h 2448560"/>
              <a:gd name="connsiteX37" fmla="*/ 2458720 w 2590800"/>
              <a:gd name="connsiteY37" fmla="*/ 213360 h 2448560"/>
              <a:gd name="connsiteX38" fmla="*/ 2489200 w 2590800"/>
              <a:gd name="connsiteY38" fmla="*/ 314960 h 2448560"/>
              <a:gd name="connsiteX39" fmla="*/ 2529840 w 2590800"/>
              <a:gd name="connsiteY39" fmla="*/ 345440 h 2448560"/>
              <a:gd name="connsiteX40" fmla="*/ 2550160 w 2590800"/>
              <a:gd name="connsiteY40" fmla="*/ 426720 h 2448560"/>
              <a:gd name="connsiteX41" fmla="*/ 2560320 w 2590800"/>
              <a:gd name="connsiteY41" fmla="*/ 467360 h 2448560"/>
              <a:gd name="connsiteX42" fmla="*/ 2580640 w 2590800"/>
              <a:gd name="connsiteY42" fmla="*/ 629920 h 2448560"/>
              <a:gd name="connsiteX43" fmla="*/ 2590800 w 2590800"/>
              <a:gd name="connsiteY43" fmla="*/ 660400 h 2448560"/>
              <a:gd name="connsiteX44" fmla="*/ 2570480 w 2590800"/>
              <a:gd name="connsiteY44" fmla="*/ 1056640 h 2448560"/>
              <a:gd name="connsiteX45" fmla="*/ 2550160 w 2590800"/>
              <a:gd name="connsiteY45" fmla="*/ 1117600 h 2448560"/>
              <a:gd name="connsiteX46" fmla="*/ 2540000 w 2590800"/>
              <a:gd name="connsiteY46" fmla="*/ 1158240 h 2448560"/>
              <a:gd name="connsiteX47" fmla="*/ 2509520 w 2590800"/>
              <a:gd name="connsiteY47" fmla="*/ 1178560 h 2448560"/>
              <a:gd name="connsiteX48" fmla="*/ 2448560 w 2590800"/>
              <a:gd name="connsiteY48" fmla="*/ 1239520 h 2448560"/>
              <a:gd name="connsiteX49" fmla="*/ 2418080 w 2590800"/>
              <a:gd name="connsiteY49" fmla="*/ 1270000 h 2448560"/>
              <a:gd name="connsiteX50" fmla="*/ 2357120 w 2590800"/>
              <a:gd name="connsiteY50" fmla="*/ 1341120 h 2448560"/>
              <a:gd name="connsiteX51" fmla="*/ 2326640 w 2590800"/>
              <a:gd name="connsiteY51" fmla="*/ 1361440 h 2448560"/>
              <a:gd name="connsiteX52" fmla="*/ 2296160 w 2590800"/>
              <a:gd name="connsiteY52" fmla="*/ 1391920 h 2448560"/>
              <a:gd name="connsiteX53" fmla="*/ 2245360 w 2590800"/>
              <a:gd name="connsiteY53" fmla="*/ 1432560 h 2448560"/>
              <a:gd name="connsiteX54" fmla="*/ 2225040 w 2590800"/>
              <a:gd name="connsiteY54" fmla="*/ 1463040 h 2448560"/>
              <a:gd name="connsiteX55" fmla="*/ 2153920 w 2590800"/>
              <a:gd name="connsiteY55" fmla="*/ 1493520 h 2448560"/>
              <a:gd name="connsiteX56" fmla="*/ 2042160 w 2590800"/>
              <a:gd name="connsiteY56" fmla="*/ 1564640 h 2448560"/>
              <a:gd name="connsiteX57" fmla="*/ 2011680 w 2590800"/>
              <a:gd name="connsiteY57" fmla="*/ 1574800 h 2448560"/>
              <a:gd name="connsiteX58" fmla="*/ 1889760 w 2590800"/>
              <a:gd name="connsiteY58" fmla="*/ 1584960 h 2448560"/>
              <a:gd name="connsiteX59" fmla="*/ 1838960 w 2590800"/>
              <a:gd name="connsiteY59" fmla="*/ 1595120 h 2448560"/>
              <a:gd name="connsiteX60" fmla="*/ 1330960 w 2590800"/>
              <a:gd name="connsiteY60" fmla="*/ 1635760 h 2448560"/>
              <a:gd name="connsiteX61" fmla="*/ 1310640 w 2590800"/>
              <a:gd name="connsiteY61" fmla="*/ 1737360 h 2448560"/>
              <a:gd name="connsiteX62" fmla="*/ 1300480 w 2590800"/>
              <a:gd name="connsiteY62" fmla="*/ 1778000 h 2448560"/>
              <a:gd name="connsiteX63" fmla="*/ 1280160 w 2590800"/>
              <a:gd name="connsiteY63" fmla="*/ 1818640 h 2448560"/>
              <a:gd name="connsiteX64" fmla="*/ 1249680 w 2590800"/>
              <a:gd name="connsiteY64" fmla="*/ 1879600 h 2448560"/>
              <a:gd name="connsiteX65" fmla="*/ 1219200 w 2590800"/>
              <a:gd name="connsiteY65" fmla="*/ 1899920 h 2448560"/>
              <a:gd name="connsiteX66" fmla="*/ 1209040 w 2590800"/>
              <a:gd name="connsiteY66" fmla="*/ 1930400 h 2448560"/>
              <a:gd name="connsiteX67" fmla="*/ 1188720 w 2590800"/>
              <a:gd name="connsiteY67" fmla="*/ 1960880 h 2448560"/>
              <a:gd name="connsiteX68" fmla="*/ 1178560 w 2590800"/>
              <a:gd name="connsiteY68" fmla="*/ 2032000 h 2448560"/>
              <a:gd name="connsiteX69" fmla="*/ 1148080 w 2590800"/>
              <a:gd name="connsiteY69" fmla="*/ 2062480 h 2448560"/>
              <a:gd name="connsiteX70" fmla="*/ 1127760 w 2590800"/>
              <a:gd name="connsiteY70" fmla="*/ 2092960 h 2448560"/>
              <a:gd name="connsiteX71" fmla="*/ 1097280 w 2590800"/>
              <a:gd name="connsiteY71" fmla="*/ 2143760 h 2448560"/>
              <a:gd name="connsiteX72" fmla="*/ 1066800 w 2590800"/>
              <a:gd name="connsiteY72" fmla="*/ 2164080 h 2448560"/>
              <a:gd name="connsiteX73" fmla="*/ 985520 w 2590800"/>
              <a:gd name="connsiteY73" fmla="*/ 2255520 h 2448560"/>
              <a:gd name="connsiteX74" fmla="*/ 985520 w 2590800"/>
              <a:gd name="connsiteY74" fmla="*/ 2255520 h 2448560"/>
              <a:gd name="connsiteX75" fmla="*/ 955040 w 2590800"/>
              <a:gd name="connsiteY75" fmla="*/ 2296160 h 2448560"/>
              <a:gd name="connsiteX76" fmla="*/ 914400 w 2590800"/>
              <a:gd name="connsiteY76" fmla="*/ 2326640 h 2448560"/>
              <a:gd name="connsiteX77" fmla="*/ 873760 w 2590800"/>
              <a:gd name="connsiteY77" fmla="*/ 2377440 h 2448560"/>
              <a:gd name="connsiteX78" fmla="*/ 843280 w 2590800"/>
              <a:gd name="connsiteY78" fmla="*/ 2387600 h 2448560"/>
              <a:gd name="connsiteX79" fmla="*/ 812800 w 2590800"/>
              <a:gd name="connsiteY79" fmla="*/ 2407920 h 2448560"/>
              <a:gd name="connsiteX80" fmla="*/ 731520 w 2590800"/>
              <a:gd name="connsiteY80" fmla="*/ 2438400 h 2448560"/>
              <a:gd name="connsiteX81" fmla="*/ 619760 w 2590800"/>
              <a:gd name="connsiteY81" fmla="*/ 2448560 h 2448560"/>
              <a:gd name="connsiteX82" fmla="*/ 335280 w 2590800"/>
              <a:gd name="connsiteY82" fmla="*/ 2438400 h 2448560"/>
              <a:gd name="connsiteX83" fmla="*/ 304800 w 2590800"/>
              <a:gd name="connsiteY83" fmla="*/ 2428240 h 2448560"/>
              <a:gd name="connsiteX84" fmla="*/ 294640 w 2590800"/>
              <a:gd name="connsiteY84" fmla="*/ 2397760 h 2448560"/>
              <a:gd name="connsiteX85" fmla="*/ 254000 w 2590800"/>
              <a:gd name="connsiteY85" fmla="*/ 2367280 h 2448560"/>
              <a:gd name="connsiteX86" fmla="*/ 223520 w 2590800"/>
              <a:gd name="connsiteY86" fmla="*/ 2336800 h 2448560"/>
              <a:gd name="connsiteX87" fmla="*/ 182880 w 2590800"/>
              <a:gd name="connsiteY87" fmla="*/ 2275840 h 2448560"/>
              <a:gd name="connsiteX88" fmla="*/ 142240 w 2590800"/>
              <a:gd name="connsiteY88" fmla="*/ 2204720 h 2448560"/>
              <a:gd name="connsiteX89" fmla="*/ 132080 w 2590800"/>
              <a:gd name="connsiteY89" fmla="*/ 2164080 h 2448560"/>
              <a:gd name="connsiteX90" fmla="*/ 91440 w 2590800"/>
              <a:gd name="connsiteY90" fmla="*/ 2103120 h 2448560"/>
              <a:gd name="connsiteX91" fmla="*/ 81280 w 2590800"/>
              <a:gd name="connsiteY91" fmla="*/ 2052320 h 2448560"/>
              <a:gd name="connsiteX92" fmla="*/ 71120 w 2590800"/>
              <a:gd name="connsiteY92" fmla="*/ 2021840 h 2448560"/>
              <a:gd name="connsiteX93" fmla="*/ 71120 w 2590800"/>
              <a:gd name="connsiteY93" fmla="*/ 1717040 h 244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2590800" h="2448560">
                <a:moveTo>
                  <a:pt x="71120" y="1869440"/>
                </a:moveTo>
                <a:cubicBezTo>
                  <a:pt x="60960" y="1842347"/>
                  <a:pt x="50529" y="1815354"/>
                  <a:pt x="40640" y="1788160"/>
                </a:cubicBezTo>
                <a:cubicBezTo>
                  <a:pt x="36980" y="1778095"/>
                  <a:pt x="31450" y="1768346"/>
                  <a:pt x="30480" y="1757680"/>
                </a:cubicBezTo>
                <a:cubicBezTo>
                  <a:pt x="10582" y="1538802"/>
                  <a:pt x="57786" y="1620839"/>
                  <a:pt x="0" y="1534160"/>
                </a:cubicBezTo>
                <a:cubicBezTo>
                  <a:pt x="33279" y="1051613"/>
                  <a:pt x="-5259" y="1359704"/>
                  <a:pt x="30480" y="1198880"/>
                </a:cubicBezTo>
                <a:cubicBezTo>
                  <a:pt x="31763" y="1193108"/>
                  <a:pt x="45844" y="1117351"/>
                  <a:pt x="50800" y="1107440"/>
                </a:cubicBezTo>
                <a:cubicBezTo>
                  <a:pt x="73327" y="1062387"/>
                  <a:pt x="111315" y="1024176"/>
                  <a:pt x="142240" y="985520"/>
                </a:cubicBezTo>
                <a:cubicBezTo>
                  <a:pt x="152818" y="972297"/>
                  <a:pt x="158125" y="953466"/>
                  <a:pt x="172720" y="944880"/>
                </a:cubicBezTo>
                <a:cubicBezTo>
                  <a:pt x="217182" y="918726"/>
                  <a:pt x="267216" y="903451"/>
                  <a:pt x="314960" y="883920"/>
                </a:cubicBezTo>
                <a:cubicBezTo>
                  <a:pt x="341741" y="872964"/>
                  <a:pt x="369644" y="864838"/>
                  <a:pt x="396240" y="853440"/>
                </a:cubicBezTo>
                <a:cubicBezTo>
                  <a:pt x="419947" y="843280"/>
                  <a:pt x="441644" y="824938"/>
                  <a:pt x="467360" y="822960"/>
                </a:cubicBezTo>
                <a:cubicBezTo>
                  <a:pt x="619349" y="811269"/>
                  <a:pt x="772160" y="816187"/>
                  <a:pt x="924560" y="812800"/>
                </a:cubicBezTo>
                <a:cubicBezTo>
                  <a:pt x="941493" y="799253"/>
                  <a:pt x="960026" y="787494"/>
                  <a:pt x="975360" y="772160"/>
                </a:cubicBezTo>
                <a:cubicBezTo>
                  <a:pt x="979962" y="767558"/>
                  <a:pt x="1020391" y="712578"/>
                  <a:pt x="1026160" y="701040"/>
                </a:cubicBezTo>
                <a:cubicBezTo>
                  <a:pt x="1030949" y="691461"/>
                  <a:pt x="1030379" y="679471"/>
                  <a:pt x="1036320" y="670560"/>
                </a:cubicBezTo>
                <a:cubicBezTo>
                  <a:pt x="1044290" y="658605"/>
                  <a:pt x="1057701" y="651201"/>
                  <a:pt x="1066800" y="640080"/>
                </a:cubicBezTo>
                <a:cubicBezTo>
                  <a:pt x="1088246" y="613869"/>
                  <a:pt x="1127760" y="558800"/>
                  <a:pt x="1127760" y="558800"/>
                </a:cubicBezTo>
                <a:cubicBezTo>
                  <a:pt x="1136023" y="534010"/>
                  <a:pt x="1138545" y="517535"/>
                  <a:pt x="1158240" y="497840"/>
                </a:cubicBezTo>
                <a:cubicBezTo>
                  <a:pt x="1173574" y="482506"/>
                  <a:pt x="1193706" y="472534"/>
                  <a:pt x="1209040" y="457200"/>
                </a:cubicBezTo>
                <a:cubicBezTo>
                  <a:pt x="1274119" y="392121"/>
                  <a:pt x="1220342" y="416179"/>
                  <a:pt x="1280160" y="396240"/>
                </a:cubicBezTo>
                <a:cubicBezTo>
                  <a:pt x="1286933" y="382693"/>
                  <a:pt x="1290784" y="367235"/>
                  <a:pt x="1300480" y="355600"/>
                </a:cubicBezTo>
                <a:cubicBezTo>
                  <a:pt x="1308297" y="346219"/>
                  <a:pt x="1321689" y="343227"/>
                  <a:pt x="1330960" y="335280"/>
                </a:cubicBezTo>
                <a:cubicBezTo>
                  <a:pt x="1345506" y="322812"/>
                  <a:pt x="1358872" y="308959"/>
                  <a:pt x="1371600" y="294640"/>
                </a:cubicBezTo>
                <a:cubicBezTo>
                  <a:pt x="1426403" y="232986"/>
                  <a:pt x="1387977" y="251928"/>
                  <a:pt x="1442720" y="233680"/>
                </a:cubicBezTo>
                <a:cubicBezTo>
                  <a:pt x="1456267" y="216747"/>
                  <a:pt x="1466895" y="196993"/>
                  <a:pt x="1483360" y="182880"/>
                </a:cubicBezTo>
                <a:cubicBezTo>
                  <a:pt x="1491491" y="175910"/>
                  <a:pt x="1504478" y="177921"/>
                  <a:pt x="1513840" y="172720"/>
                </a:cubicBezTo>
                <a:cubicBezTo>
                  <a:pt x="1625030" y="110948"/>
                  <a:pt x="1530203" y="154873"/>
                  <a:pt x="1615440" y="101600"/>
                </a:cubicBezTo>
                <a:cubicBezTo>
                  <a:pt x="1664453" y="70967"/>
                  <a:pt x="1642564" y="89975"/>
                  <a:pt x="1686560" y="71120"/>
                </a:cubicBezTo>
                <a:cubicBezTo>
                  <a:pt x="1700481" y="65154"/>
                  <a:pt x="1713279" y="56766"/>
                  <a:pt x="1727200" y="50800"/>
                </a:cubicBezTo>
                <a:cubicBezTo>
                  <a:pt x="1737044" y="46581"/>
                  <a:pt x="1748101" y="45429"/>
                  <a:pt x="1757680" y="40640"/>
                </a:cubicBezTo>
                <a:cubicBezTo>
                  <a:pt x="1853653" y="-7347"/>
                  <a:pt x="1770228" y="22911"/>
                  <a:pt x="1838960" y="0"/>
                </a:cubicBezTo>
                <a:cubicBezTo>
                  <a:pt x="1984587" y="6773"/>
                  <a:pt x="2130910" y="4567"/>
                  <a:pt x="2275840" y="20320"/>
                </a:cubicBezTo>
                <a:cubicBezTo>
                  <a:pt x="2290124" y="21873"/>
                  <a:pt x="2295282" y="41602"/>
                  <a:pt x="2306320" y="50800"/>
                </a:cubicBezTo>
                <a:cubicBezTo>
                  <a:pt x="2315701" y="58617"/>
                  <a:pt x="2326640" y="64347"/>
                  <a:pt x="2336800" y="71120"/>
                </a:cubicBezTo>
                <a:cubicBezTo>
                  <a:pt x="2340187" y="81280"/>
                  <a:pt x="2340270" y="93237"/>
                  <a:pt x="2346960" y="101600"/>
                </a:cubicBezTo>
                <a:cubicBezTo>
                  <a:pt x="2354588" y="111135"/>
                  <a:pt x="2368059" y="114103"/>
                  <a:pt x="2377440" y="121920"/>
                </a:cubicBezTo>
                <a:cubicBezTo>
                  <a:pt x="2388478" y="131118"/>
                  <a:pt x="2398722" y="141362"/>
                  <a:pt x="2407920" y="152400"/>
                </a:cubicBezTo>
                <a:cubicBezTo>
                  <a:pt x="2478645" y="237270"/>
                  <a:pt x="2369672" y="124312"/>
                  <a:pt x="2458720" y="213360"/>
                </a:cubicBezTo>
                <a:cubicBezTo>
                  <a:pt x="2465115" y="258125"/>
                  <a:pt x="2458397" y="284157"/>
                  <a:pt x="2489200" y="314960"/>
                </a:cubicBezTo>
                <a:cubicBezTo>
                  <a:pt x="2501174" y="326934"/>
                  <a:pt x="2516293" y="335280"/>
                  <a:pt x="2529840" y="345440"/>
                </a:cubicBezTo>
                <a:lnTo>
                  <a:pt x="2550160" y="426720"/>
                </a:lnTo>
                <a:lnTo>
                  <a:pt x="2560320" y="467360"/>
                </a:lnTo>
                <a:cubicBezTo>
                  <a:pt x="2566629" y="536761"/>
                  <a:pt x="2565643" y="569933"/>
                  <a:pt x="2580640" y="629920"/>
                </a:cubicBezTo>
                <a:cubicBezTo>
                  <a:pt x="2583237" y="640310"/>
                  <a:pt x="2587413" y="650240"/>
                  <a:pt x="2590800" y="660400"/>
                </a:cubicBezTo>
                <a:cubicBezTo>
                  <a:pt x="2584027" y="792480"/>
                  <a:pt x="2582190" y="924906"/>
                  <a:pt x="2570480" y="1056640"/>
                </a:cubicBezTo>
                <a:cubicBezTo>
                  <a:pt x="2568584" y="1077975"/>
                  <a:pt x="2555355" y="1096820"/>
                  <a:pt x="2550160" y="1117600"/>
                </a:cubicBezTo>
                <a:cubicBezTo>
                  <a:pt x="2546773" y="1131147"/>
                  <a:pt x="2547746" y="1146622"/>
                  <a:pt x="2540000" y="1158240"/>
                </a:cubicBezTo>
                <a:cubicBezTo>
                  <a:pt x="2533227" y="1168400"/>
                  <a:pt x="2518646" y="1170448"/>
                  <a:pt x="2509520" y="1178560"/>
                </a:cubicBezTo>
                <a:cubicBezTo>
                  <a:pt x="2488042" y="1197652"/>
                  <a:pt x="2468880" y="1219200"/>
                  <a:pt x="2448560" y="1239520"/>
                </a:cubicBezTo>
                <a:cubicBezTo>
                  <a:pt x="2438400" y="1249680"/>
                  <a:pt x="2426701" y="1258505"/>
                  <a:pt x="2418080" y="1270000"/>
                </a:cubicBezTo>
                <a:cubicBezTo>
                  <a:pt x="2395656" y="1299898"/>
                  <a:pt x="2385422" y="1317535"/>
                  <a:pt x="2357120" y="1341120"/>
                </a:cubicBezTo>
                <a:cubicBezTo>
                  <a:pt x="2347739" y="1348937"/>
                  <a:pt x="2336021" y="1353623"/>
                  <a:pt x="2326640" y="1361440"/>
                </a:cubicBezTo>
                <a:cubicBezTo>
                  <a:pt x="2315602" y="1370638"/>
                  <a:pt x="2306973" y="1382458"/>
                  <a:pt x="2296160" y="1391920"/>
                </a:cubicBezTo>
                <a:cubicBezTo>
                  <a:pt x="2279840" y="1406200"/>
                  <a:pt x="2260694" y="1417226"/>
                  <a:pt x="2245360" y="1432560"/>
                </a:cubicBezTo>
                <a:cubicBezTo>
                  <a:pt x="2236726" y="1441194"/>
                  <a:pt x="2234421" y="1455223"/>
                  <a:pt x="2225040" y="1463040"/>
                </a:cubicBezTo>
                <a:cubicBezTo>
                  <a:pt x="2208300" y="1476990"/>
                  <a:pt x="2175095" y="1486462"/>
                  <a:pt x="2153920" y="1493520"/>
                </a:cubicBezTo>
                <a:cubicBezTo>
                  <a:pt x="2106644" y="1528977"/>
                  <a:pt x="2103462" y="1533989"/>
                  <a:pt x="2042160" y="1564640"/>
                </a:cubicBezTo>
                <a:cubicBezTo>
                  <a:pt x="2032581" y="1569429"/>
                  <a:pt x="2022296" y="1573385"/>
                  <a:pt x="2011680" y="1574800"/>
                </a:cubicBezTo>
                <a:cubicBezTo>
                  <a:pt x="1971257" y="1580190"/>
                  <a:pt x="1930400" y="1581573"/>
                  <a:pt x="1889760" y="1584960"/>
                </a:cubicBezTo>
                <a:cubicBezTo>
                  <a:pt x="1872827" y="1588347"/>
                  <a:pt x="1856216" y="1594469"/>
                  <a:pt x="1838960" y="1595120"/>
                </a:cubicBezTo>
                <a:cubicBezTo>
                  <a:pt x="1333294" y="1614202"/>
                  <a:pt x="1441906" y="1469342"/>
                  <a:pt x="1330960" y="1635760"/>
                </a:cubicBezTo>
                <a:cubicBezTo>
                  <a:pt x="1313621" y="1757134"/>
                  <a:pt x="1330906" y="1666429"/>
                  <a:pt x="1310640" y="1737360"/>
                </a:cubicBezTo>
                <a:cubicBezTo>
                  <a:pt x="1306804" y="1750786"/>
                  <a:pt x="1305383" y="1764925"/>
                  <a:pt x="1300480" y="1778000"/>
                </a:cubicBezTo>
                <a:cubicBezTo>
                  <a:pt x="1295162" y="1792181"/>
                  <a:pt x="1286126" y="1804719"/>
                  <a:pt x="1280160" y="1818640"/>
                </a:cubicBezTo>
                <a:cubicBezTo>
                  <a:pt x="1267765" y="1847562"/>
                  <a:pt x="1274086" y="1855194"/>
                  <a:pt x="1249680" y="1879600"/>
                </a:cubicBezTo>
                <a:cubicBezTo>
                  <a:pt x="1241046" y="1888234"/>
                  <a:pt x="1229360" y="1893147"/>
                  <a:pt x="1219200" y="1899920"/>
                </a:cubicBezTo>
                <a:cubicBezTo>
                  <a:pt x="1215813" y="1910080"/>
                  <a:pt x="1213829" y="1920821"/>
                  <a:pt x="1209040" y="1930400"/>
                </a:cubicBezTo>
                <a:cubicBezTo>
                  <a:pt x="1203579" y="1941322"/>
                  <a:pt x="1192229" y="1949184"/>
                  <a:pt x="1188720" y="1960880"/>
                </a:cubicBezTo>
                <a:cubicBezTo>
                  <a:pt x="1181839" y="1983817"/>
                  <a:pt x="1187454" y="2009765"/>
                  <a:pt x="1178560" y="2032000"/>
                </a:cubicBezTo>
                <a:cubicBezTo>
                  <a:pt x="1173224" y="2045341"/>
                  <a:pt x="1157278" y="2051442"/>
                  <a:pt x="1148080" y="2062480"/>
                </a:cubicBezTo>
                <a:cubicBezTo>
                  <a:pt x="1140263" y="2071861"/>
                  <a:pt x="1134232" y="2082605"/>
                  <a:pt x="1127760" y="2092960"/>
                </a:cubicBezTo>
                <a:cubicBezTo>
                  <a:pt x="1117294" y="2109706"/>
                  <a:pt x="1110131" y="2128767"/>
                  <a:pt x="1097280" y="2143760"/>
                </a:cubicBezTo>
                <a:cubicBezTo>
                  <a:pt x="1089333" y="2153031"/>
                  <a:pt x="1076960" y="2157307"/>
                  <a:pt x="1066800" y="2164080"/>
                </a:cubicBezTo>
                <a:cubicBezTo>
                  <a:pt x="1030540" y="2218470"/>
                  <a:pt x="1055114" y="2185926"/>
                  <a:pt x="985520" y="2255520"/>
                </a:cubicBezTo>
                <a:lnTo>
                  <a:pt x="985520" y="2255520"/>
                </a:lnTo>
                <a:cubicBezTo>
                  <a:pt x="975360" y="2269067"/>
                  <a:pt x="967014" y="2284186"/>
                  <a:pt x="955040" y="2296160"/>
                </a:cubicBezTo>
                <a:cubicBezTo>
                  <a:pt x="943066" y="2308134"/>
                  <a:pt x="926374" y="2314666"/>
                  <a:pt x="914400" y="2326640"/>
                </a:cubicBezTo>
                <a:cubicBezTo>
                  <a:pt x="899066" y="2341974"/>
                  <a:pt x="890225" y="2363327"/>
                  <a:pt x="873760" y="2377440"/>
                </a:cubicBezTo>
                <a:cubicBezTo>
                  <a:pt x="865629" y="2384410"/>
                  <a:pt x="852859" y="2382811"/>
                  <a:pt x="843280" y="2387600"/>
                </a:cubicBezTo>
                <a:cubicBezTo>
                  <a:pt x="832358" y="2393061"/>
                  <a:pt x="823722" y="2402459"/>
                  <a:pt x="812800" y="2407920"/>
                </a:cubicBezTo>
                <a:cubicBezTo>
                  <a:pt x="812462" y="2408089"/>
                  <a:pt x="743831" y="2436641"/>
                  <a:pt x="731520" y="2438400"/>
                </a:cubicBezTo>
                <a:cubicBezTo>
                  <a:pt x="694489" y="2443690"/>
                  <a:pt x="657013" y="2445173"/>
                  <a:pt x="619760" y="2448560"/>
                </a:cubicBezTo>
                <a:cubicBezTo>
                  <a:pt x="524933" y="2445173"/>
                  <a:pt x="429970" y="2444509"/>
                  <a:pt x="335280" y="2438400"/>
                </a:cubicBezTo>
                <a:cubicBezTo>
                  <a:pt x="324593" y="2437710"/>
                  <a:pt x="312373" y="2435813"/>
                  <a:pt x="304800" y="2428240"/>
                </a:cubicBezTo>
                <a:cubicBezTo>
                  <a:pt x="297227" y="2420667"/>
                  <a:pt x="301496" y="2405987"/>
                  <a:pt x="294640" y="2397760"/>
                </a:cubicBezTo>
                <a:cubicBezTo>
                  <a:pt x="283800" y="2384751"/>
                  <a:pt x="266857" y="2378300"/>
                  <a:pt x="254000" y="2367280"/>
                </a:cubicBezTo>
                <a:cubicBezTo>
                  <a:pt x="243091" y="2357929"/>
                  <a:pt x="232341" y="2348142"/>
                  <a:pt x="223520" y="2336800"/>
                </a:cubicBezTo>
                <a:cubicBezTo>
                  <a:pt x="208527" y="2317523"/>
                  <a:pt x="196427" y="2296160"/>
                  <a:pt x="182880" y="2275840"/>
                </a:cubicBezTo>
                <a:cubicBezTo>
                  <a:pt x="166036" y="2250574"/>
                  <a:pt x="153289" y="2234184"/>
                  <a:pt x="142240" y="2204720"/>
                </a:cubicBezTo>
                <a:cubicBezTo>
                  <a:pt x="137337" y="2191645"/>
                  <a:pt x="138325" y="2176569"/>
                  <a:pt x="132080" y="2164080"/>
                </a:cubicBezTo>
                <a:cubicBezTo>
                  <a:pt x="121158" y="2142237"/>
                  <a:pt x="91440" y="2103120"/>
                  <a:pt x="91440" y="2103120"/>
                </a:cubicBezTo>
                <a:cubicBezTo>
                  <a:pt x="88053" y="2086187"/>
                  <a:pt x="85468" y="2069073"/>
                  <a:pt x="81280" y="2052320"/>
                </a:cubicBezTo>
                <a:cubicBezTo>
                  <a:pt x="78683" y="2041930"/>
                  <a:pt x="71444" y="2032545"/>
                  <a:pt x="71120" y="2021840"/>
                </a:cubicBezTo>
                <a:cubicBezTo>
                  <a:pt x="68043" y="1920287"/>
                  <a:pt x="71120" y="1818640"/>
                  <a:pt x="71120" y="171704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C1D6CEA2-4C95-450E-B181-E9295902F9AC}"/>
              </a:ext>
            </a:extLst>
          </p:cNvPr>
          <p:cNvSpPr/>
          <p:nvPr/>
        </p:nvSpPr>
        <p:spPr>
          <a:xfrm>
            <a:off x="3941171" y="3357368"/>
            <a:ext cx="1860189" cy="2301752"/>
          </a:xfrm>
          <a:custGeom>
            <a:avLst/>
            <a:gdLst>
              <a:gd name="connsiteX0" fmla="*/ 41549 w 1860189"/>
              <a:gd name="connsiteY0" fmla="*/ 1204472 h 2301752"/>
              <a:gd name="connsiteX1" fmla="*/ 51709 w 1860189"/>
              <a:gd name="connsiteY1" fmla="*/ 950472 h 2301752"/>
              <a:gd name="connsiteX2" fmla="*/ 61869 w 1860189"/>
              <a:gd name="connsiteY2" fmla="*/ 818392 h 2301752"/>
              <a:gd name="connsiteX3" fmla="*/ 82189 w 1860189"/>
              <a:gd name="connsiteY3" fmla="*/ 787912 h 2301752"/>
              <a:gd name="connsiteX4" fmla="*/ 112669 w 1860189"/>
              <a:gd name="connsiteY4" fmla="*/ 747272 h 2301752"/>
              <a:gd name="connsiteX5" fmla="*/ 153309 w 1860189"/>
              <a:gd name="connsiteY5" fmla="*/ 686312 h 2301752"/>
              <a:gd name="connsiteX6" fmla="*/ 163469 w 1860189"/>
              <a:gd name="connsiteY6" fmla="*/ 655832 h 2301752"/>
              <a:gd name="connsiteX7" fmla="*/ 204109 w 1860189"/>
              <a:gd name="connsiteY7" fmla="*/ 594872 h 2301752"/>
              <a:gd name="connsiteX8" fmla="*/ 234589 w 1860189"/>
              <a:gd name="connsiteY8" fmla="*/ 533912 h 2301752"/>
              <a:gd name="connsiteX9" fmla="*/ 244749 w 1860189"/>
              <a:gd name="connsiteY9" fmla="*/ 503432 h 2301752"/>
              <a:gd name="connsiteX10" fmla="*/ 285389 w 1860189"/>
              <a:gd name="connsiteY10" fmla="*/ 432312 h 2301752"/>
              <a:gd name="connsiteX11" fmla="*/ 346349 w 1860189"/>
              <a:gd name="connsiteY11" fmla="*/ 381512 h 2301752"/>
              <a:gd name="connsiteX12" fmla="*/ 376829 w 1860189"/>
              <a:gd name="connsiteY12" fmla="*/ 351032 h 2301752"/>
              <a:gd name="connsiteX13" fmla="*/ 407309 w 1860189"/>
              <a:gd name="connsiteY13" fmla="*/ 330712 h 2301752"/>
              <a:gd name="connsiteX14" fmla="*/ 458109 w 1860189"/>
              <a:gd name="connsiteY14" fmla="*/ 269752 h 2301752"/>
              <a:gd name="connsiteX15" fmla="*/ 488589 w 1860189"/>
              <a:gd name="connsiteY15" fmla="*/ 229112 h 2301752"/>
              <a:gd name="connsiteX16" fmla="*/ 529229 w 1860189"/>
              <a:gd name="connsiteY16" fmla="*/ 208792 h 2301752"/>
              <a:gd name="connsiteX17" fmla="*/ 569869 w 1860189"/>
              <a:gd name="connsiteY17" fmla="*/ 178312 h 2301752"/>
              <a:gd name="connsiteX18" fmla="*/ 600349 w 1860189"/>
              <a:gd name="connsiteY18" fmla="*/ 168152 h 2301752"/>
              <a:gd name="connsiteX19" fmla="*/ 661309 w 1860189"/>
              <a:gd name="connsiteY19" fmla="*/ 127512 h 2301752"/>
              <a:gd name="connsiteX20" fmla="*/ 691789 w 1860189"/>
              <a:gd name="connsiteY20" fmla="*/ 97032 h 2301752"/>
              <a:gd name="connsiteX21" fmla="*/ 722269 w 1860189"/>
              <a:gd name="connsiteY21" fmla="*/ 86872 h 2301752"/>
              <a:gd name="connsiteX22" fmla="*/ 945789 w 1860189"/>
              <a:gd name="connsiteY22" fmla="*/ 25912 h 2301752"/>
              <a:gd name="connsiteX23" fmla="*/ 1331869 w 1860189"/>
              <a:gd name="connsiteY23" fmla="*/ 36072 h 2301752"/>
              <a:gd name="connsiteX24" fmla="*/ 1392829 w 1860189"/>
              <a:gd name="connsiteY24" fmla="*/ 56392 h 2301752"/>
              <a:gd name="connsiteX25" fmla="*/ 1474109 w 1860189"/>
              <a:gd name="connsiteY25" fmla="*/ 97032 h 2301752"/>
              <a:gd name="connsiteX26" fmla="*/ 1535069 w 1860189"/>
              <a:gd name="connsiteY26" fmla="*/ 117352 h 2301752"/>
              <a:gd name="connsiteX27" fmla="*/ 1565549 w 1860189"/>
              <a:gd name="connsiteY27" fmla="*/ 137672 h 2301752"/>
              <a:gd name="connsiteX28" fmla="*/ 1636669 w 1860189"/>
              <a:gd name="connsiteY28" fmla="*/ 178312 h 2301752"/>
              <a:gd name="connsiteX29" fmla="*/ 1677309 w 1860189"/>
              <a:gd name="connsiteY29" fmla="*/ 229112 h 2301752"/>
              <a:gd name="connsiteX30" fmla="*/ 1687469 w 1860189"/>
              <a:gd name="connsiteY30" fmla="*/ 259592 h 2301752"/>
              <a:gd name="connsiteX31" fmla="*/ 1758589 w 1860189"/>
              <a:gd name="connsiteY31" fmla="*/ 340872 h 2301752"/>
              <a:gd name="connsiteX32" fmla="*/ 1768749 w 1860189"/>
              <a:gd name="connsiteY32" fmla="*/ 381512 h 2301752"/>
              <a:gd name="connsiteX33" fmla="*/ 1789069 w 1860189"/>
              <a:gd name="connsiteY33" fmla="*/ 442472 h 2301752"/>
              <a:gd name="connsiteX34" fmla="*/ 1799229 w 1860189"/>
              <a:gd name="connsiteY34" fmla="*/ 493272 h 2301752"/>
              <a:gd name="connsiteX35" fmla="*/ 1809389 w 1860189"/>
              <a:gd name="connsiteY35" fmla="*/ 523752 h 2301752"/>
              <a:gd name="connsiteX36" fmla="*/ 1829709 w 1860189"/>
              <a:gd name="connsiteY36" fmla="*/ 605032 h 2301752"/>
              <a:gd name="connsiteX37" fmla="*/ 1850029 w 1860189"/>
              <a:gd name="connsiteY37" fmla="*/ 787912 h 2301752"/>
              <a:gd name="connsiteX38" fmla="*/ 1860189 w 1860189"/>
              <a:gd name="connsiteY38" fmla="*/ 838712 h 2301752"/>
              <a:gd name="connsiteX39" fmla="*/ 1850029 w 1860189"/>
              <a:gd name="connsiteY39" fmla="*/ 1234952 h 2301752"/>
              <a:gd name="connsiteX40" fmla="*/ 1819549 w 1860189"/>
              <a:gd name="connsiteY40" fmla="*/ 1255272 h 2301752"/>
              <a:gd name="connsiteX41" fmla="*/ 1778909 w 1860189"/>
              <a:gd name="connsiteY41" fmla="*/ 1295912 h 2301752"/>
              <a:gd name="connsiteX42" fmla="*/ 1717949 w 1860189"/>
              <a:gd name="connsiteY42" fmla="*/ 1336552 h 2301752"/>
              <a:gd name="connsiteX43" fmla="*/ 1697629 w 1860189"/>
              <a:gd name="connsiteY43" fmla="*/ 1367032 h 2301752"/>
              <a:gd name="connsiteX44" fmla="*/ 1413149 w 1860189"/>
              <a:gd name="connsiteY44" fmla="*/ 1356872 h 2301752"/>
              <a:gd name="connsiteX45" fmla="*/ 1382669 w 1860189"/>
              <a:gd name="connsiteY45" fmla="*/ 1326392 h 2301752"/>
              <a:gd name="connsiteX46" fmla="*/ 1352189 w 1860189"/>
              <a:gd name="connsiteY46" fmla="*/ 1306072 h 2301752"/>
              <a:gd name="connsiteX47" fmla="*/ 1321709 w 1860189"/>
              <a:gd name="connsiteY47" fmla="*/ 1245112 h 2301752"/>
              <a:gd name="connsiteX48" fmla="*/ 1291229 w 1860189"/>
              <a:gd name="connsiteY48" fmla="*/ 1234952 h 2301752"/>
              <a:gd name="connsiteX49" fmla="*/ 1260749 w 1860189"/>
              <a:gd name="connsiteY49" fmla="*/ 1153672 h 2301752"/>
              <a:gd name="connsiteX50" fmla="*/ 1250589 w 1860189"/>
              <a:gd name="connsiteY50" fmla="*/ 1123192 h 2301752"/>
              <a:gd name="connsiteX51" fmla="*/ 1199789 w 1860189"/>
              <a:gd name="connsiteY51" fmla="*/ 1062232 h 2301752"/>
              <a:gd name="connsiteX52" fmla="*/ 1169309 w 1860189"/>
              <a:gd name="connsiteY52" fmla="*/ 1052072 h 2301752"/>
              <a:gd name="connsiteX53" fmla="*/ 1138829 w 1860189"/>
              <a:gd name="connsiteY53" fmla="*/ 1031752 h 2301752"/>
              <a:gd name="connsiteX54" fmla="*/ 996589 w 1860189"/>
              <a:gd name="connsiteY54" fmla="*/ 1041912 h 2301752"/>
              <a:gd name="connsiteX55" fmla="*/ 986429 w 1860189"/>
              <a:gd name="connsiteY55" fmla="*/ 1854712 h 2301752"/>
              <a:gd name="connsiteX56" fmla="*/ 976269 w 1860189"/>
              <a:gd name="connsiteY56" fmla="*/ 1885192 h 2301752"/>
              <a:gd name="connsiteX57" fmla="*/ 955949 w 1860189"/>
              <a:gd name="connsiteY57" fmla="*/ 1925832 h 2301752"/>
              <a:gd name="connsiteX58" fmla="*/ 935629 w 1860189"/>
              <a:gd name="connsiteY58" fmla="*/ 1976632 h 2301752"/>
              <a:gd name="connsiteX59" fmla="*/ 905149 w 1860189"/>
              <a:gd name="connsiteY59" fmla="*/ 2007112 h 2301752"/>
              <a:gd name="connsiteX60" fmla="*/ 834029 w 1860189"/>
              <a:gd name="connsiteY60" fmla="*/ 2088392 h 2301752"/>
              <a:gd name="connsiteX61" fmla="*/ 813709 w 1860189"/>
              <a:gd name="connsiteY61" fmla="*/ 2118872 h 2301752"/>
              <a:gd name="connsiteX62" fmla="*/ 752749 w 1860189"/>
              <a:gd name="connsiteY62" fmla="*/ 2169672 h 2301752"/>
              <a:gd name="connsiteX63" fmla="*/ 701949 w 1860189"/>
              <a:gd name="connsiteY63" fmla="*/ 2230632 h 2301752"/>
              <a:gd name="connsiteX64" fmla="*/ 671469 w 1860189"/>
              <a:gd name="connsiteY64" fmla="*/ 2250952 h 2301752"/>
              <a:gd name="connsiteX65" fmla="*/ 640989 w 1860189"/>
              <a:gd name="connsiteY65" fmla="*/ 2281432 h 2301752"/>
              <a:gd name="connsiteX66" fmla="*/ 549549 w 1860189"/>
              <a:gd name="connsiteY66" fmla="*/ 2301752 h 2301752"/>
              <a:gd name="connsiteX67" fmla="*/ 305709 w 1860189"/>
              <a:gd name="connsiteY67" fmla="*/ 2291592 h 2301752"/>
              <a:gd name="connsiteX68" fmla="*/ 244749 w 1860189"/>
              <a:gd name="connsiteY68" fmla="*/ 2250952 h 2301752"/>
              <a:gd name="connsiteX69" fmla="*/ 214269 w 1860189"/>
              <a:gd name="connsiteY69" fmla="*/ 2240792 h 2301752"/>
              <a:gd name="connsiteX70" fmla="*/ 183789 w 1860189"/>
              <a:gd name="connsiteY70" fmla="*/ 2210312 h 2301752"/>
              <a:gd name="connsiteX71" fmla="*/ 153309 w 1860189"/>
              <a:gd name="connsiteY71" fmla="*/ 2189992 h 2301752"/>
              <a:gd name="connsiteX72" fmla="*/ 143149 w 1860189"/>
              <a:gd name="connsiteY72" fmla="*/ 2159512 h 2301752"/>
              <a:gd name="connsiteX73" fmla="*/ 122829 w 1860189"/>
              <a:gd name="connsiteY73" fmla="*/ 2129032 h 2301752"/>
              <a:gd name="connsiteX74" fmla="*/ 112669 w 1860189"/>
              <a:gd name="connsiteY74" fmla="*/ 2098552 h 2301752"/>
              <a:gd name="connsiteX75" fmla="*/ 92349 w 1860189"/>
              <a:gd name="connsiteY75" fmla="*/ 2068072 h 2301752"/>
              <a:gd name="connsiteX76" fmla="*/ 72029 w 1860189"/>
              <a:gd name="connsiteY76" fmla="*/ 1976632 h 2301752"/>
              <a:gd name="connsiteX77" fmla="*/ 31389 w 1860189"/>
              <a:gd name="connsiteY77" fmla="*/ 1844552 h 2301752"/>
              <a:gd name="connsiteX78" fmla="*/ 21229 w 1860189"/>
              <a:gd name="connsiteY78" fmla="*/ 1814072 h 2301752"/>
              <a:gd name="connsiteX79" fmla="*/ 909 w 1860189"/>
              <a:gd name="connsiteY79" fmla="*/ 1539752 h 2301752"/>
              <a:gd name="connsiteX80" fmla="*/ 909 w 1860189"/>
              <a:gd name="connsiteY80" fmla="*/ 1275592 h 2301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1860189" h="2301752">
                <a:moveTo>
                  <a:pt x="41549" y="1204472"/>
                </a:moveTo>
                <a:cubicBezTo>
                  <a:pt x="44936" y="1119805"/>
                  <a:pt x="47255" y="1035089"/>
                  <a:pt x="51709" y="950472"/>
                </a:cubicBezTo>
                <a:cubicBezTo>
                  <a:pt x="54030" y="906376"/>
                  <a:pt x="53731" y="861792"/>
                  <a:pt x="61869" y="818392"/>
                </a:cubicBezTo>
                <a:cubicBezTo>
                  <a:pt x="64119" y="806390"/>
                  <a:pt x="75092" y="797848"/>
                  <a:pt x="82189" y="787912"/>
                </a:cubicBezTo>
                <a:cubicBezTo>
                  <a:pt x="92031" y="774133"/>
                  <a:pt x="102509" y="760819"/>
                  <a:pt x="112669" y="747272"/>
                </a:cubicBezTo>
                <a:cubicBezTo>
                  <a:pt x="136002" y="653939"/>
                  <a:pt x="102281" y="750097"/>
                  <a:pt x="153309" y="686312"/>
                </a:cubicBezTo>
                <a:cubicBezTo>
                  <a:pt x="159999" y="677949"/>
                  <a:pt x="158268" y="665194"/>
                  <a:pt x="163469" y="655832"/>
                </a:cubicBezTo>
                <a:cubicBezTo>
                  <a:pt x="175329" y="634484"/>
                  <a:pt x="196386" y="618040"/>
                  <a:pt x="204109" y="594872"/>
                </a:cubicBezTo>
                <a:cubicBezTo>
                  <a:pt x="229646" y="518260"/>
                  <a:pt x="195198" y="612694"/>
                  <a:pt x="234589" y="533912"/>
                </a:cubicBezTo>
                <a:cubicBezTo>
                  <a:pt x="239378" y="524333"/>
                  <a:pt x="240530" y="513276"/>
                  <a:pt x="244749" y="503432"/>
                </a:cubicBezTo>
                <a:cubicBezTo>
                  <a:pt x="253517" y="482973"/>
                  <a:pt x="270384" y="450318"/>
                  <a:pt x="285389" y="432312"/>
                </a:cubicBezTo>
                <a:cubicBezTo>
                  <a:pt x="325865" y="383740"/>
                  <a:pt x="302756" y="417839"/>
                  <a:pt x="346349" y="381512"/>
                </a:cubicBezTo>
                <a:cubicBezTo>
                  <a:pt x="357387" y="372314"/>
                  <a:pt x="365791" y="360230"/>
                  <a:pt x="376829" y="351032"/>
                </a:cubicBezTo>
                <a:cubicBezTo>
                  <a:pt x="386210" y="343215"/>
                  <a:pt x="397928" y="338529"/>
                  <a:pt x="407309" y="330712"/>
                </a:cubicBezTo>
                <a:cubicBezTo>
                  <a:pt x="440794" y="302808"/>
                  <a:pt x="434603" y="302660"/>
                  <a:pt x="458109" y="269752"/>
                </a:cubicBezTo>
                <a:cubicBezTo>
                  <a:pt x="467951" y="255973"/>
                  <a:pt x="475732" y="240132"/>
                  <a:pt x="488589" y="229112"/>
                </a:cubicBezTo>
                <a:cubicBezTo>
                  <a:pt x="500088" y="219255"/>
                  <a:pt x="516386" y="216819"/>
                  <a:pt x="529229" y="208792"/>
                </a:cubicBezTo>
                <a:cubicBezTo>
                  <a:pt x="543588" y="199817"/>
                  <a:pt x="555167" y="186713"/>
                  <a:pt x="569869" y="178312"/>
                </a:cubicBezTo>
                <a:cubicBezTo>
                  <a:pt x="579168" y="172999"/>
                  <a:pt x="590987" y="173353"/>
                  <a:pt x="600349" y="168152"/>
                </a:cubicBezTo>
                <a:cubicBezTo>
                  <a:pt x="621697" y="156292"/>
                  <a:pt x="644040" y="144781"/>
                  <a:pt x="661309" y="127512"/>
                </a:cubicBezTo>
                <a:cubicBezTo>
                  <a:pt x="671469" y="117352"/>
                  <a:pt x="679834" y="105002"/>
                  <a:pt x="691789" y="97032"/>
                </a:cubicBezTo>
                <a:cubicBezTo>
                  <a:pt x="700700" y="91091"/>
                  <a:pt x="712519" y="91304"/>
                  <a:pt x="722269" y="86872"/>
                </a:cubicBezTo>
                <a:cubicBezTo>
                  <a:pt x="864488" y="22227"/>
                  <a:pt x="744943" y="54604"/>
                  <a:pt x="945789" y="25912"/>
                </a:cubicBezTo>
                <a:cubicBezTo>
                  <a:pt x="1085804" y="-20760"/>
                  <a:pt x="999935" y="3688"/>
                  <a:pt x="1331869" y="36072"/>
                </a:cubicBezTo>
                <a:cubicBezTo>
                  <a:pt x="1353187" y="38152"/>
                  <a:pt x="1373671" y="46813"/>
                  <a:pt x="1392829" y="56392"/>
                </a:cubicBezTo>
                <a:cubicBezTo>
                  <a:pt x="1419922" y="69939"/>
                  <a:pt x="1445372" y="87453"/>
                  <a:pt x="1474109" y="97032"/>
                </a:cubicBezTo>
                <a:cubicBezTo>
                  <a:pt x="1494429" y="103805"/>
                  <a:pt x="1517247" y="105471"/>
                  <a:pt x="1535069" y="117352"/>
                </a:cubicBezTo>
                <a:cubicBezTo>
                  <a:pt x="1545229" y="124125"/>
                  <a:pt x="1554947" y="131614"/>
                  <a:pt x="1565549" y="137672"/>
                </a:cubicBezTo>
                <a:cubicBezTo>
                  <a:pt x="1655782" y="189234"/>
                  <a:pt x="1562409" y="128806"/>
                  <a:pt x="1636669" y="178312"/>
                </a:cubicBezTo>
                <a:cubicBezTo>
                  <a:pt x="1662206" y="254924"/>
                  <a:pt x="1624788" y="163460"/>
                  <a:pt x="1677309" y="229112"/>
                </a:cubicBezTo>
                <a:cubicBezTo>
                  <a:pt x="1683999" y="237475"/>
                  <a:pt x="1682268" y="250230"/>
                  <a:pt x="1687469" y="259592"/>
                </a:cubicBezTo>
                <a:cubicBezTo>
                  <a:pt x="1722332" y="322345"/>
                  <a:pt x="1714064" y="311189"/>
                  <a:pt x="1758589" y="340872"/>
                </a:cubicBezTo>
                <a:cubicBezTo>
                  <a:pt x="1761976" y="354419"/>
                  <a:pt x="1764737" y="368137"/>
                  <a:pt x="1768749" y="381512"/>
                </a:cubicBezTo>
                <a:cubicBezTo>
                  <a:pt x="1774904" y="402028"/>
                  <a:pt x="1784868" y="421469"/>
                  <a:pt x="1789069" y="442472"/>
                </a:cubicBezTo>
                <a:cubicBezTo>
                  <a:pt x="1792456" y="459405"/>
                  <a:pt x="1795041" y="476519"/>
                  <a:pt x="1799229" y="493272"/>
                </a:cubicBezTo>
                <a:cubicBezTo>
                  <a:pt x="1801826" y="503662"/>
                  <a:pt x="1806571" y="513420"/>
                  <a:pt x="1809389" y="523752"/>
                </a:cubicBezTo>
                <a:cubicBezTo>
                  <a:pt x="1816737" y="550695"/>
                  <a:pt x="1823857" y="577725"/>
                  <a:pt x="1829709" y="605032"/>
                </a:cubicBezTo>
                <a:cubicBezTo>
                  <a:pt x="1846183" y="681908"/>
                  <a:pt x="1838932" y="693587"/>
                  <a:pt x="1850029" y="787912"/>
                </a:cubicBezTo>
                <a:cubicBezTo>
                  <a:pt x="1852047" y="805062"/>
                  <a:pt x="1856802" y="821779"/>
                  <a:pt x="1860189" y="838712"/>
                </a:cubicBezTo>
                <a:cubicBezTo>
                  <a:pt x="1856802" y="970792"/>
                  <a:pt x="1862858" y="1103453"/>
                  <a:pt x="1850029" y="1234952"/>
                </a:cubicBezTo>
                <a:cubicBezTo>
                  <a:pt x="1848843" y="1247105"/>
                  <a:pt x="1827177" y="1245737"/>
                  <a:pt x="1819549" y="1255272"/>
                </a:cubicBezTo>
                <a:cubicBezTo>
                  <a:pt x="1758860" y="1331133"/>
                  <a:pt x="1866691" y="1247144"/>
                  <a:pt x="1778909" y="1295912"/>
                </a:cubicBezTo>
                <a:cubicBezTo>
                  <a:pt x="1757561" y="1307772"/>
                  <a:pt x="1717949" y="1336552"/>
                  <a:pt x="1717949" y="1336552"/>
                </a:cubicBezTo>
                <a:cubicBezTo>
                  <a:pt x="1711176" y="1346712"/>
                  <a:pt x="1708966" y="1362497"/>
                  <a:pt x="1697629" y="1367032"/>
                </a:cubicBezTo>
                <a:cubicBezTo>
                  <a:pt x="1630658" y="1393821"/>
                  <a:pt x="1439450" y="1359502"/>
                  <a:pt x="1413149" y="1356872"/>
                </a:cubicBezTo>
                <a:cubicBezTo>
                  <a:pt x="1402989" y="1346712"/>
                  <a:pt x="1393707" y="1335590"/>
                  <a:pt x="1382669" y="1326392"/>
                </a:cubicBezTo>
                <a:cubicBezTo>
                  <a:pt x="1373288" y="1318575"/>
                  <a:pt x="1359817" y="1315607"/>
                  <a:pt x="1352189" y="1306072"/>
                </a:cubicBezTo>
                <a:cubicBezTo>
                  <a:pt x="1319468" y="1265170"/>
                  <a:pt x="1369291" y="1283177"/>
                  <a:pt x="1321709" y="1245112"/>
                </a:cubicBezTo>
                <a:cubicBezTo>
                  <a:pt x="1313346" y="1238422"/>
                  <a:pt x="1301389" y="1238339"/>
                  <a:pt x="1291229" y="1234952"/>
                </a:cubicBezTo>
                <a:cubicBezTo>
                  <a:pt x="1271627" y="1136942"/>
                  <a:pt x="1295631" y="1223436"/>
                  <a:pt x="1260749" y="1153672"/>
                </a:cubicBezTo>
                <a:cubicBezTo>
                  <a:pt x="1255960" y="1144093"/>
                  <a:pt x="1255378" y="1132771"/>
                  <a:pt x="1250589" y="1123192"/>
                </a:cubicBezTo>
                <a:cubicBezTo>
                  <a:pt x="1241218" y="1104450"/>
                  <a:pt x="1216641" y="1073467"/>
                  <a:pt x="1199789" y="1062232"/>
                </a:cubicBezTo>
                <a:cubicBezTo>
                  <a:pt x="1190878" y="1056291"/>
                  <a:pt x="1178888" y="1056861"/>
                  <a:pt x="1169309" y="1052072"/>
                </a:cubicBezTo>
                <a:cubicBezTo>
                  <a:pt x="1158387" y="1046611"/>
                  <a:pt x="1148989" y="1038525"/>
                  <a:pt x="1138829" y="1031752"/>
                </a:cubicBezTo>
                <a:cubicBezTo>
                  <a:pt x="1091416" y="1035139"/>
                  <a:pt x="1005244" y="995173"/>
                  <a:pt x="996589" y="1041912"/>
                </a:cubicBezTo>
                <a:cubicBezTo>
                  <a:pt x="947251" y="1308337"/>
                  <a:pt x="992956" y="1583836"/>
                  <a:pt x="986429" y="1854712"/>
                </a:cubicBezTo>
                <a:cubicBezTo>
                  <a:pt x="986171" y="1865418"/>
                  <a:pt x="980488" y="1875348"/>
                  <a:pt x="976269" y="1885192"/>
                </a:cubicBezTo>
                <a:cubicBezTo>
                  <a:pt x="970303" y="1899113"/>
                  <a:pt x="962100" y="1911992"/>
                  <a:pt x="955949" y="1925832"/>
                </a:cubicBezTo>
                <a:cubicBezTo>
                  <a:pt x="948542" y="1942498"/>
                  <a:pt x="945295" y="1961166"/>
                  <a:pt x="935629" y="1976632"/>
                </a:cubicBezTo>
                <a:cubicBezTo>
                  <a:pt x="928014" y="1988816"/>
                  <a:pt x="913970" y="1995770"/>
                  <a:pt x="905149" y="2007112"/>
                </a:cubicBezTo>
                <a:cubicBezTo>
                  <a:pt x="841323" y="2089174"/>
                  <a:pt x="893035" y="2049055"/>
                  <a:pt x="834029" y="2088392"/>
                </a:cubicBezTo>
                <a:cubicBezTo>
                  <a:pt x="827256" y="2098552"/>
                  <a:pt x="821526" y="2109491"/>
                  <a:pt x="813709" y="2118872"/>
                </a:cubicBezTo>
                <a:cubicBezTo>
                  <a:pt x="789263" y="2148208"/>
                  <a:pt x="782719" y="2149692"/>
                  <a:pt x="752749" y="2169672"/>
                </a:cubicBezTo>
                <a:cubicBezTo>
                  <a:pt x="732769" y="2199642"/>
                  <a:pt x="731285" y="2206186"/>
                  <a:pt x="701949" y="2230632"/>
                </a:cubicBezTo>
                <a:cubicBezTo>
                  <a:pt x="692568" y="2238449"/>
                  <a:pt x="680850" y="2243135"/>
                  <a:pt x="671469" y="2250952"/>
                </a:cubicBezTo>
                <a:cubicBezTo>
                  <a:pt x="660431" y="2260150"/>
                  <a:pt x="652944" y="2273462"/>
                  <a:pt x="640989" y="2281432"/>
                </a:cubicBezTo>
                <a:cubicBezTo>
                  <a:pt x="624315" y="2292548"/>
                  <a:pt x="556925" y="2300523"/>
                  <a:pt x="549549" y="2301752"/>
                </a:cubicBezTo>
                <a:cubicBezTo>
                  <a:pt x="468269" y="2298365"/>
                  <a:pt x="385953" y="2304966"/>
                  <a:pt x="305709" y="2291592"/>
                </a:cubicBezTo>
                <a:cubicBezTo>
                  <a:pt x="281620" y="2287577"/>
                  <a:pt x="267917" y="2258675"/>
                  <a:pt x="244749" y="2250952"/>
                </a:cubicBezTo>
                <a:lnTo>
                  <a:pt x="214269" y="2240792"/>
                </a:lnTo>
                <a:cubicBezTo>
                  <a:pt x="204109" y="2230632"/>
                  <a:pt x="194827" y="2219510"/>
                  <a:pt x="183789" y="2210312"/>
                </a:cubicBezTo>
                <a:cubicBezTo>
                  <a:pt x="174408" y="2202495"/>
                  <a:pt x="160937" y="2199527"/>
                  <a:pt x="153309" y="2189992"/>
                </a:cubicBezTo>
                <a:cubicBezTo>
                  <a:pt x="146619" y="2181629"/>
                  <a:pt x="147938" y="2169091"/>
                  <a:pt x="143149" y="2159512"/>
                </a:cubicBezTo>
                <a:cubicBezTo>
                  <a:pt x="137688" y="2148590"/>
                  <a:pt x="128290" y="2139954"/>
                  <a:pt x="122829" y="2129032"/>
                </a:cubicBezTo>
                <a:cubicBezTo>
                  <a:pt x="118040" y="2119453"/>
                  <a:pt x="117458" y="2108131"/>
                  <a:pt x="112669" y="2098552"/>
                </a:cubicBezTo>
                <a:cubicBezTo>
                  <a:pt x="107208" y="2087630"/>
                  <a:pt x="97810" y="2078994"/>
                  <a:pt x="92349" y="2068072"/>
                </a:cubicBezTo>
                <a:cubicBezTo>
                  <a:pt x="79167" y="2041708"/>
                  <a:pt x="77232" y="2002647"/>
                  <a:pt x="72029" y="1976632"/>
                </a:cubicBezTo>
                <a:cubicBezTo>
                  <a:pt x="63053" y="1931751"/>
                  <a:pt x="45631" y="1887279"/>
                  <a:pt x="31389" y="1844552"/>
                </a:cubicBezTo>
                <a:lnTo>
                  <a:pt x="21229" y="1814072"/>
                </a:lnTo>
                <a:cubicBezTo>
                  <a:pt x="10984" y="1711619"/>
                  <a:pt x="3488" y="1650654"/>
                  <a:pt x="909" y="1539752"/>
                </a:cubicBezTo>
                <a:cubicBezTo>
                  <a:pt x="-1138" y="1451722"/>
                  <a:pt x="909" y="1363645"/>
                  <a:pt x="909" y="127559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01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772160" y="438419"/>
                <a:ext cx="10759440" cy="136211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𝑅𝑒𝑠𝑢𝑚𝑜</m:t>
                      </m:r>
                    </m:oMath>
                  </m:oMathPara>
                </a14:m>
                <a:endParaRPr lang="pt-BR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2160" y="438419"/>
                <a:ext cx="10759440" cy="13621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/>
              <p:nvPr/>
            </p:nvSpPr>
            <p:spPr>
              <a:xfrm>
                <a:off x="1438221" y="2126768"/>
                <a:ext cx="3204899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≥0.5 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 →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21" y="2126768"/>
                <a:ext cx="3204899" cy="738664"/>
              </a:xfrm>
              <a:prstGeom prst="rect">
                <a:avLst/>
              </a:prstGeom>
              <a:blipFill>
                <a:blip r:embed="rId4"/>
                <a:stretch>
                  <a:fillRect l="-3422" b="-123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9001E11-6F57-4FF1-B39C-337F7A7FF018}"/>
                  </a:ext>
                </a:extLst>
              </p:cNvPr>
              <p:cNvSpPr txBox="1"/>
              <p:nvPr/>
            </p:nvSpPr>
            <p:spPr>
              <a:xfrm>
                <a:off x="6325181" y="2109776"/>
                <a:ext cx="354017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𝑞𝑢𝑎𝑛𝑑𝑜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9001E11-6F57-4FF1-B39C-337F7A7FF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181" y="2109776"/>
                <a:ext cx="3540179" cy="369332"/>
              </a:xfrm>
              <a:prstGeom prst="rect">
                <a:avLst/>
              </a:prstGeom>
              <a:blipFill>
                <a:blip r:embed="rId5"/>
                <a:stretch>
                  <a:fillRect l="-3103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0D8B1879-9041-45A0-A4CF-93E46B8AFFB1}"/>
                  </a:ext>
                </a:extLst>
              </p:cNvPr>
              <p:cNvSpPr txBox="1"/>
              <p:nvPr/>
            </p:nvSpPr>
            <p:spPr>
              <a:xfrm>
                <a:off x="1438221" y="3151064"/>
                <a:ext cx="4129460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pt-BR" sz="2400"/>
                        <m:t>∞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pt-BR" sz="2400"/>
                            <m:t>∞</m:t>
                          </m:r>
                        </m:sup>
                      </m:sSup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→0→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2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pt-BR" sz="2400"/>
                      <m:t>∞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nor/>
                          </m:rPr>
                          <a:rPr lang="pt-BR" sz="2400"/>
                          <m:t>∞</m:t>
                        </m:r>
                      </m:sup>
                    </m:sSup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pt-BR" sz="2400"/>
                      <m:t>∞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400" dirty="0">
                    <a:ea typeface="Cambria Math" panose="02040503050406030204" pitchFamily="18" charset="0"/>
                  </a:rPr>
                  <a:t>0</a:t>
                </a:r>
              </a:p>
              <a:p>
                <a:endParaRPr lang="pt-BR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0D8B1879-9041-45A0-A4CF-93E46B8AF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21" y="3151064"/>
                <a:ext cx="4129460" cy="1477328"/>
              </a:xfrm>
              <a:prstGeom prst="rect">
                <a:avLst/>
              </a:prstGeom>
              <a:blipFill>
                <a:blip r:embed="rId6"/>
                <a:stretch>
                  <a:fillRect l="-19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E75094C-6F6A-4B82-BC10-F66273B42B71}"/>
                  </a:ext>
                </a:extLst>
              </p:cNvPr>
              <p:cNvSpPr txBox="1"/>
              <p:nvPr/>
            </p:nvSpPr>
            <p:spPr>
              <a:xfrm>
                <a:off x="6325181" y="2673793"/>
                <a:ext cx="3904082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E75094C-6F6A-4B82-BC10-F66273B42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181" y="2673793"/>
                <a:ext cx="3904082" cy="7382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56B5CF57-D32F-466E-844F-E6D18F866813}"/>
                  </a:ext>
                </a:extLst>
              </p:cNvPr>
              <p:cNvSpPr txBox="1"/>
              <p:nvPr/>
            </p:nvSpPr>
            <p:spPr>
              <a:xfrm>
                <a:off x="4526861" y="4811174"/>
                <a:ext cx="1295996" cy="9817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56B5CF57-D32F-466E-844F-E6D18F866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861" y="4811174"/>
                <a:ext cx="1295996" cy="9817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881C793-56E7-44CF-9C48-90C5130213F3}"/>
                  </a:ext>
                </a:extLst>
              </p:cNvPr>
              <p:cNvSpPr txBox="1"/>
              <p:nvPr/>
            </p:nvSpPr>
            <p:spPr>
              <a:xfrm>
                <a:off x="6629981" y="4748048"/>
                <a:ext cx="4352979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5+(−1)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5−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≤5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881C793-56E7-44CF-9C48-90C513021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981" y="4748048"/>
                <a:ext cx="4352979" cy="1107996"/>
              </a:xfrm>
              <a:prstGeom prst="rect">
                <a:avLst/>
              </a:prstGeom>
              <a:blipFill>
                <a:blip r:embed="rId9"/>
                <a:stretch>
                  <a:fillRect l="-2661" b="-38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98CEA4F-EEFA-478B-978D-868B337241FB}"/>
                  </a:ext>
                </a:extLst>
              </p:cNvPr>
              <p:cNvSpPr txBox="1"/>
              <p:nvPr/>
            </p:nvSpPr>
            <p:spPr>
              <a:xfrm>
                <a:off x="2756771" y="5117380"/>
                <a:ext cx="151042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𝐸𝑥𝑒𝑚𝑝𝑙𝑜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98CEA4F-EEFA-478B-978D-868B33724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771" y="5117380"/>
                <a:ext cx="1510429" cy="369332"/>
              </a:xfrm>
              <a:prstGeom prst="rect">
                <a:avLst/>
              </a:prstGeom>
              <a:blipFill>
                <a:blip r:embed="rId10"/>
                <a:stretch>
                  <a:fillRect l="-9274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2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 err="1"/>
              <a:t>Cost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Aprendendo a encontrar os melhores parâmetros </a:t>
            </a:r>
            <a:r>
              <a:rPr lang="pt-BR" dirty="0" err="1"/>
              <a:t>theta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3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Visão Geral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/>
              <p:nvPr/>
            </p:nvSpPr>
            <p:spPr>
              <a:xfrm>
                <a:off x="1438220" y="2126768"/>
                <a:ext cx="10093379" cy="423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{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20" y="2126768"/>
                <a:ext cx="10093379" cy="4239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5EB1FA5-4619-4D75-A8D6-4FDE26205EFD}"/>
                  </a:ext>
                </a:extLst>
              </p:cNvPr>
              <p:cNvSpPr txBox="1"/>
              <p:nvPr/>
            </p:nvSpPr>
            <p:spPr>
              <a:xfrm>
                <a:off x="1438220" y="3044299"/>
                <a:ext cx="3550341" cy="1360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𝑒𝑥𝑎𝑚𝑝𝑙𝑒𝑠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5EB1FA5-4619-4D75-A8D6-4FDE26205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20" y="3044299"/>
                <a:ext cx="3550341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89A858F-36CB-4B90-B938-C1AB25F4B66A}"/>
                  </a:ext>
                </a:extLst>
              </p:cNvPr>
              <p:cNvSpPr txBox="1"/>
              <p:nvPr/>
            </p:nvSpPr>
            <p:spPr>
              <a:xfrm>
                <a:off x="4988561" y="3539947"/>
                <a:ext cx="2554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 1}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89A858F-36CB-4B90-B938-C1AB25F4B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561" y="3539947"/>
                <a:ext cx="2554660" cy="369332"/>
              </a:xfrm>
              <a:prstGeom prst="rect">
                <a:avLst/>
              </a:prstGeom>
              <a:blipFill>
                <a:blip r:embed="rId5"/>
                <a:stretch>
                  <a:fillRect l="-2864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7ED51F6-DA8F-42BE-8E50-3AB8D7DCA083}"/>
                  </a:ext>
                </a:extLst>
              </p:cNvPr>
              <p:cNvSpPr txBox="1"/>
              <p:nvPr/>
            </p:nvSpPr>
            <p:spPr>
              <a:xfrm>
                <a:off x="1438220" y="5025037"/>
                <a:ext cx="3904082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7ED51F6-DA8F-42BE-8E50-3AB8D7DCA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20" y="5025037"/>
                <a:ext cx="3904082" cy="7382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ítulo 1">
            <a:extLst>
              <a:ext uri="{FF2B5EF4-FFF2-40B4-BE49-F238E27FC236}">
                <a16:creationId xmlns:a16="http://schemas.microsoft.com/office/drawing/2014/main" id="{364D0551-2B98-4C8B-BC79-9FCE1C2191D9}"/>
              </a:ext>
            </a:extLst>
          </p:cNvPr>
          <p:cNvSpPr txBox="1">
            <a:spLocks/>
          </p:cNvSpPr>
          <p:nvPr/>
        </p:nvSpPr>
        <p:spPr bwMode="black">
          <a:xfrm>
            <a:off x="6921283" y="5158949"/>
            <a:ext cx="417343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Como escolher os parâmetros?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24998AA-7D10-4697-8277-3CAA00B2EE9C}"/>
                  </a:ext>
                </a:extLst>
              </p:cNvPr>
              <p:cNvSpPr txBox="1"/>
              <p:nvPr/>
            </p:nvSpPr>
            <p:spPr>
              <a:xfrm>
                <a:off x="4500881" y="4283420"/>
                <a:ext cx="8414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24998AA-7D10-4697-8277-3CAA00B2E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881" y="4283420"/>
                <a:ext cx="841421" cy="369332"/>
              </a:xfrm>
              <a:prstGeom prst="rect">
                <a:avLst/>
              </a:prstGeom>
              <a:blipFill>
                <a:blip r:embed="rId7"/>
                <a:stretch>
                  <a:fillRect l="-12319" t="-1667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42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Classificação Binária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4BFC7195-CEE3-49B5-B7DA-E77A1F95992F}"/>
              </a:ext>
            </a:extLst>
          </p:cNvPr>
          <p:cNvSpPr txBox="1">
            <a:spLocks/>
          </p:cNvSpPr>
          <p:nvPr/>
        </p:nvSpPr>
        <p:spPr bwMode="black">
          <a:xfrm>
            <a:off x="1784985" y="2097536"/>
            <a:ext cx="607314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E-mails classificados em Spam ou Não-Spam</a:t>
            </a:r>
          </a:p>
        </p:txBody>
      </p:sp>
      <p:sp>
        <p:nvSpPr>
          <p:cNvPr id="17" name="Block Arc 6">
            <a:extLst>
              <a:ext uri="{FF2B5EF4-FFF2-40B4-BE49-F238E27FC236}">
                <a16:creationId xmlns:a16="http://schemas.microsoft.com/office/drawing/2014/main" id="{9B0F5276-043C-4000-92B8-D4B814CAF6DF}"/>
              </a:ext>
            </a:extLst>
          </p:cNvPr>
          <p:cNvSpPr/>
          <p:nvPr/>
        </p:nvSpPr>
        <p:spPr>
          <a:xfrm>
            <a:off x="1347397" y="2377044"/>
            <a:ext cx="331940" cy="33520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7B5221DE-AC9D-4FBB-BE21-6E2B809D68F6}"/>
              </a:ext>
            </a:extLst>
          </p:cNvPr>
          <p:cNvSpPr txBox="1">
            <a:spLocks/>
          </p:cNvSpPr>
          <p:nvPr/>
        </p:nvSpPr>
        <p:spPr bwMode="black">
          <a:xfrm>
            <a:off x="1784985" y="2669317"/>
            <a:ext cx="607314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Identificação de transações fraudulentas</a:t>
            </a:r>
          </a:p>
        </p:txBody>
      </p:sp>
      <p:sp>
        <p:nvSpPr>
          <p:cNvPr id="19" name="Block Arc 11">
            <a:extLst>
              <a:ext uri="{FF2B5EF4-FFF2-40B4-BE49-F238E27FC236}">
                <a16:creationId xmlns:a16="http://schemas.microsoft.com/office/drawing/2014/main" id="{4B3059DB-6498-40FF-AF95-838EF3161E7D}"/>
              </a:ext>
            </a:extLst>
          </p:cNvPr>
          <p:cNvSpPr/>
          <p:nvPr/>
        </p:nvSpPr>
        <p:spPr>
          <a:xfrm rot="10800000">
            <a:off x="1389307" y="2937987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Oval 47">
            <a:extLst>
              <a:ext uri="{FF2B5EF4-FFF2-40B4-BE49-F238E27FC236}">
                <a16:creationId xmlns:a16="http://schemas.microsoft.com/office/drawing/2014/main" id="{58F1527D-3540-4C5E-8831-E67AFFAEA6BC}"/>
              </a:ext>
            </a:extLst>
          </p:cNvPr>
          <p:cNvSpPr>
            <a:spLocks noChangeAspect="1"/>
          </p:cNvSpPr>
          <p:nvPr/>
        </p:nvSpPr>
        <p:spPr>
          <a:xfrm>
            <a:off x="1312447" y="3506242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7E11125B-AFC7-4F56-AD76-B3839A095FF7}"/>
              </a:ext>
            </a:extLst>
          </p:cNvPr>
          <p:cNvSpPr txBox="1">
            <a:spLocks/>
          </p:cNvSpPr>
          <p:nvPr/>
        </p:nvSpPr>
        <p:spPr bwMode="black">
          <a:xfrm>
            <a:off x="1784984" y="3251528"/>
            <a:ext cx="6997065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Diagnóstico de tumores entre Malignos e Benignos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785400A-2DDA-44F6-A626-56191ED75715}"/>
                  </a:ext>
                </a:extLst>
              </p:cNvPr>
              <p:cNvSpPr txBox="1"/>
              <p:nvPr/>
            </p:nvSpPr>
            <p:spPr>
              <a:xfrm>
                <a:off x="4969447" y="5238910"/>
                <a:ext cx="1299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 1}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785400A-2DDA-44F6-A626-56191ED75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447" y="5238910"/>
                <a:ext cx="1299908" cy="369332"/>
              </a:xfrm>
              <a:prstGeom prst="rect">
                <a:avLst/>
              </a:prstGeom>
              <a:blipFill>
                <a:blip r:embed="rId3"/>
                <a:stretch>
                  <a:fillRect l="-5164" r="-8451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ítulo 1">
                <a:extLst>
                  <a:ext uri="{FF2B5EF4-FFF2-40B4-BE49-F238E27FC236}">
                    <a16:creationId xmlns:a16="http://schemas.microsoft.com/office/drawing/2014/main" id="{138F807D-44D3-432A-AB2E-CD32BA6F78D7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857716" y="4280850"/>
                <a:ext cx="6882765" cy="89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400" dirty="0">
                    <a:solidFill>
                      <a:schemeClr val="tx1"/>
                    </a:solidFill>
                  </a:rPr>
                  <a:t>Características da resposta </a:t>
                </a:r>
                <a14:m>
                  <m:oMath xmlns:m="http://schemas.openxmlformats.org/officeDocument/2006/math">
                    <m:r>
                      <a:rPr lang="pt-B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pt-BR" sz="2400" dirty="0">
                  <a:solidFill>
                    <a:schemeClr val="tx1"/>
                  </a:solidFill>
                </a:endParaRPr>
              </a:p>
              <a:p>
                <a:r>
                  <a:rPr lang="pt-BR" sz="1600" i="1" dirty="0">
                    <a:solidFill>
                      <a:schemeClr val="tx1"/>
                    </a:solidFill>
                  </a:rPr>
                  <a:t>Diferente de valores contínuos, agora temos...</a:t>
                </a:r>
              </a:p>
            </p:txBody>
          </p:sp>
        </mc:Choice>
        <mc:Fallback xmlns="">
          <p:sp>
            <p:nvSpPr>
              <p:cNvPr id="23" name="Título 1">
                <a:extLst>
                  <a:ext uri="{FF2B5EF4-FFF2-40B4-BE49-F238E27FC236}">
                    <a16:creationId xmlns:a16="http://schemas.microsoft.com/office/drawing/2014/main" id="{138F807D-44D3-432A-AB2E-CD32BA6F7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857716" y="4280850"/>
                <a:ext cx="6882765" cy="894223"/>
              </a:xfrm>
              <a:prstGeom prst="rect">
                <a:avLst/>
              </a:prstGeom>
              <a:blipFill>
                <a:blip r:embed="rId4"/>
                <a:stretch>
                  <a:fillRect l="-14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ângulo 11">
            <a:extLst>
              <a:ext uri="{FF2B5EF4-FFF2-40B4-BE49-F238E27FC236}">
                <a16:creationId xmlns:a16="http://schemas.microsoft.com/office/drawing/2014/main" id="{1F98B476-A146-4D20-B56F-57BC789555B9}"/>
              </a:ext>
            </a:extLst>
          </p:cNvPr>
          <p:cNvSpPr/>
          <p:nvPr/>
        </p:nvSpPr>
        <p:spPr>
          <a:xfrm>
            <a:off x="6432718" y="5663666"/>
            <a:ext cx="3892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/>
              <a:t>0: “Negative </a:t>
            </a:r>
            <a:r>
              <a:rPr lang="pt-BR" i="1" dirty="0" err="1"/>
              <a:t>Class</a:t>
            </a:r>
            <a:r>
              <a:rPr lang="pt-BR" i="1" dirty="0"/>
              <a:t>” (</a:t>
            </a:r>
            <a:r>
              <a:rPr lang="pt-BR" i="1" dirty="0" err="1"/>
              <a:t>e.g</a:t>
            </a:r>
            <a:r>
              <a:rPr lang="pt-BR" i="1" dirty="0"/>
              <a:t> tumor benigno)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5A1A5F6-D6AE-4FBF-AF3D-410AC8CDECB8}"/>
              </a:ext>
            </a:extLst>
          </p:cNvPr>
          <p:cNvSpPr/>
          <p:nvPr/>
        </p:nvSpPr>
        <p:spPr>
          <a:xfrm>
            <a:off x="6469294" y="5018617"/>
            <a:ext cx="3777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/>
              <a:t>1: “Positive </a:t>
            </a:r>
            <a:r>
              <a:rPr lang="pt-BR" i="1" dirty="0" err="1"/>
              <a:t>Class</a:t>
            </a:r>
            <a:r>
              <a:rPr lang="pt-BR" i="1" dirty="0"/>
              <a:t>” (</a:t>
            </a:r>
            <a:r>
              <a:rPr lang="pt-BR" i="1" dirty="0" err="1"/>
              <a:t>e.g</a:t>
            </a:r>
            <a:r>
              <a:rPr lang="pt-BR" i="1" dirty="0"/>
              <a:t> tumor maligno)</a:t>
            </a:r>
          </a:p>
        </p:txBody>
      </p:sp>
      <p:cxnSp>
        <p:nvCxnSpPr>
          <p:cNvPr id="28" name="Conector: Angulado 27">
            <a:extLst>
              <a:ext uri="{FF2B5EF4-FFF2-40B4-BE49-F238E27FC236}">
                <a16:creationId xmlns:a16="http://schemas.microsoft.com/office/drawing/2014/main" id="{82BA91DA-BF54-470A-B805-9640F477074E}"/>
              </a:ext>
            </a:extLst>
          </p:cNvPr>
          <p:cNvCxnSpPr>
            <a:endCxn id="24" idx="1"/>
          </p:cNvCxnSpPr>
          <p:nvPr/>
        </p:nvCxnSpPr>
        <p:spPr>
          <a:xfrm flipV="1">
            <a:off x="6014720" y="5203283"/>
            <a:ext cx="454574" cy="35627"/>
          </a:xfrm>
          <a:prstGeom prst="bentConnector3">
            <a:avLst>
              <a:gd name="adj1" fmla="val 82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5D9CDF4A-4DA0-46FC-A10C-33642DCC5E49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759285" y="5663668"/>
            <a:ext cx="673433" cy="184664"/>
          </a:xfrm>
          <a:prstGeom prst="bentConnector3">
            <a:avLst>
              <a:gd name="adj1" fmla="val 172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 animBg="1"/>
      <p:bldP spid="20" grpId="0" animBg="1"/>
      <p:bldP spid="21" grpId="0"/>
      <p:bldP spid="11" grpId="0"/>
      <p:bldP spid="23" grpId="0"/>
      <p:bldP spid="12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Cost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Function</a:t>
            </a:r>
            <a:r>
              <a:rPr lang="pt-BR" dirty="0">
                <a:solidFill>
                  <a:schemeClr val="bg2"/>
                </a:solidFill>
              </a:rPr>
              <a:t> – Comparação com a Regressão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/>
              <p:nvPr/>
            </p:nvSpPr>
            <p:spPr>
              <a:xfrm>
                <a:off x="772160" y="2035706"/>
                <a:ext cx="7264400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𝐿𝑖𝑛𝑒𝑎𝑟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𝑅𝑒𝑔𝑟𝑒𝑠𝑠𝑖𝑜𝑛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2035706"/>
                <a:ext cx="7264400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0DBF64C-92E8-4B7B-A9DE-B7B0F759BAF8}"/>
              </a:ext>
            </a:extLst>
          </p:cNvPr>
          <p:cNvCxnSpPr>
            <a:cxnSpLocks/>
          </p:cNvCxnSpPr>
          <p:nvPr/>
        </p:nvCxnSpPr>
        <p:spPr>
          <a:xfrm>
            <a:off x="4390742" y="2455853"/>
            <a:ext cx="205069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BF660A2-A361-4B30-93C4-0C7A73E063A0}"/>
                  </a:ext>
                </a:extLst>
              </p:cNvPr>
              <p:cNvSpPr txBox="1"/>
              <p:nvPr/>
            </p:nvSpPr>
            <p:spPr>
              <a:xfrm>
                <a:off x="7386320" y="2646027"/>
                <a:ext cx="2357120" cy="247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BF660A2-A361-4B30-93C4-0C7A73E06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320" y="2646027"/>
                <a:ext cx="2357120" cy="247184"/>
              </a:xfrm>
              <a:prstGeom prst="rect">
                <a:avLst/>
              </a:prstGeom>
              <a:blipFill>
                <a:blip r:embed="rId4"/>
                <a:stretch>
                  <a:fillRect l="-2591" b="-243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31C526D7-65AD-4C9C-A3C0-774070A034D2}"/>
                  </a:ext>
                </a:extLst>
              </p:cNvPr>
              <p:cNvSpPr txBox="1"/>
              <p:nvPr/>
            </p:nvSpPr>
            <p:spPr>
              <a:xfrm>
                <a:off x="772160" y="3144856"/>
                <a:ext cx="5669280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31C526D7-65AD-4C9C-A3C0-774070A03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3144856"/>
                <a:ext cx="5669280" cy="5761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986063CA-B36E-4710-AAFA-858EB1E5A65C}"/>
              </a:ext>
            </a:extLst>
          </p:cNvPr>
          <p:cNvCxnSpPr>
            <a:cxnSpLocks/>
          </p:cNvCxnSpPr>
          <p:nvPr/>
        </p:nvCxnSpPr>
        <p:spPr>
          <a:xfrm>
            <a:off x="5303520" y="2670501"/>
            <a:ext cx="1879600" cy="141320"/>
          </a:xfrm>
          <a:prstGeom prst="bentConnector3">
            <a:avLst>
              <a:gd name="adj1" fmla="val 8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ítulo 1">
            <a:extLst>
              <a:ext uri="{FF2B5EF4-FFF2-40B4-BE49-F238E27FC236}">
                <a16:creationId xmlns:a16="http://schemas.microsoft.com/office/drawing/2014/main" id="{BB029B6F-D035-4D6B-801F-79A9AE25433D}"/>
              </a:ext>
            </a:extLst>
          </p:cNvPr>
          <p:cNvSpPr txBox="1">
            <a:spLocks/>
          </p:cNvSpPr>
          <p:nvPr/>
        </p:nvSpPr>
        <p:spPr bwMode="black">
          <a:xfrm>
            <a:off x="5731862" y="3002073"/>
            <a:ext cx="2147330" cy="426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200" i="1" dirty="0">
                <a:solidFill>
                  <a:schemeClr val="tx1"/>
                </a:solidFill>
              </a:rPr>
              <a:t>O </a:t>
            </a:r>
            <a:r>
              <a:rPr lang="pt-BR" sz="1400" i="1" dirty="0">
                <a:solidFill>
                  <a:schemeClr val="tx1"/>
                </a:solidFill>
              </a:rPr>
              <a:t>problema</a:t>
            </a:r>
            <a:r>
              <a:rPr lang="pt-BR" sz="1200" i="1" dirty="0">
                <a:solidFill>
                  <a:schemeClr val="tx1"/>
                </a:solidFill>
              </a:rPr>
              <a:t> é que agora...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681A59EF-3F5E-46A7-8BC3-EB32A7EDC3EB}"/>
                  </a:ext>
                </a:extLst>
              </p:cNvPr>
              <p:cNvSpPr txBox="1"/>
              <p:nvPr/>
            </p:nvSpPr>
            <p:spPr>
              <a:xfrm>
                <a:off x="7507411" y="3160735"/>
                <a:ext cx="2114938" cy="615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681A59EF-3F5E-46A7-8BC3-EB32A7EDC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411" y="3160735"/>
                <a:ext cx="2114938" cy="615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id="{A4AD5FE6-2196-4DA4-9EA2-B17570C0752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74161" y="3521169"/>
            <a:ext cx="3355507" cy="1998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m 35">
            <a:extLst>
              <a:ext uri="{FF2B5EF4-FFF2-40B4-BE49-F238E27FC236}">
                <a16:creationId xmlns:a16="http://schemas.microsoft.com/office/drawing/2014/main" id="{85442D2E-D28D-4644-A9C0-22B18972E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5040" y="4078323"/>
            <a:ext cx="7308577" cy="22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3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7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8D808883-6C49-4043-A514-D0FF85147CB3}"/>
              </a:ext>
            </a:extLst>
          </p:cNvPr>
          <p:cNvSpPr txBox="1">
            <a:spLocks/>
          </p:cNvSpPr>
          <p:nvPr/>
        </p:nvSpPr>
        <p:spPr bwMode="black">
          <a:xfrm>
            <a:off x="1381760" y="2672081"/>
            <a:ext cx="10088880" cy="95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>
                <a:solidFill>
                  <a:schemeClr val="tx1"/>
                </a:solidFill>
              </a:rPr>
              <a:t>Como encontrar uma função de custo convexa que consiga encontrar o mínimo global com eficiência?</a:t>
            </a:r>
          </a:p>
        </p:txBody>
      </p:sp>
    </p:spTree>
    <p:extLst>
      <p:ext uri="{BB962C8B-B14F-4D97-AF65-F5344CB8AC3E}">
        <p14:creationId xmlns:p14="http://schemas.microsoft.com/office/powerpoint/2010/main" val="378076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Cost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Function</a:t>
            </a:r>
            <a:r>
              <a:rPr lang="pt-BR" dirty="0">
                <a:solidFill>
                  <a:schemeClr val="bg2"/>
                </a:solidFill>
              </a:rPr>
              <a:t> for </a:t>
            </a:r>
            <a:r>
              <a:rPr lang="pt-BR" dirty="0" err="1">
                <a:solidFill>
                  <a:schemeClr val="bg2"/>
                </a:solidFill>
              </a:rPr>
              <a:t>Logistic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Regression</a:t>
            </a:r>
            <a:endParaRPr lang="pt-BR" dirty="0">
              <a:solidFill>
                <a:schemeClr val="bg2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9888B82-FCD2-4CCC-B1AB-B8F78260F155}"/>
              </a:ext>
            </a:extLst>
          </p:cNvPr>
          <p:cNvGrpSpPr/>
          <p:nvPr/>
        </p:nvGrpSpPr>
        <p:grpSpPr>
          <a:xfrm>
            <a:off x="772160" y="2118696"/>
            <a:ext cx="6847840" cy="833690"/>
            <a:chOff x="772160" y="2118696"/>
            <a:chExt cx="6847840" cy="8336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1C526D7-65AD-4C9C-A3C0-774070A034D2}"/>
                    </a:ext>
                  </a:extLst>
                </p:cNvPr>
                <p:cNvSpPr txBox="1"/>
                <p:nvPr/>
              </p:nvSpPr>
              <p:spPr>
                <a:xfrm>
                  <a:off x="3616960" y="2118696"/>
                  <a:ext cx="4003040" cy="8336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pt-BR" sz="2400" b="0" dirty="0">
                      <a:ea typeface="Cambria Math" panose="02040503050406030204" pitchFamily="18" charset="0"/>
                    </a:rPr>
                    <a:t>	</a:t>
                  </a:r>
                  <a14:m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pt-BR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1C526D7-65AD-4C9C-A3C0-774070A03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960" y="2118696"/>
                  <a:ext cx="4003040" cy="8336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4DDEBA01-D4CA-4B93-AC96-AB799776F03F}"/>
                    </a:ext>
                  </a:extLst>
                </p:cNvPr>
                <p:cNvSpPr txBox="1"/>
                <p:nvPr/>
              </p:nvSpPr>
              <p:spPr>
                <a:xfrm>
                  <a:off x="772160" y="2323560"/>
                  <a:ext cx="2966720" cy="42396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4DDEBA01-D4CA-4B93-AC96-AB799776F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160" y="2323560"/>
                  <a:ext cx="2966720" cy="423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798D7FE-2C7A-4659-B5ED-274E172D1E32}"/>
                  </a:ext>
                </a:extLst>
              </p:cNvPr>
              <p:cNvSpPr txBox="1"/>
              <p:nvPr/>
            </p:nvSpPr>
            <p:spPr>
              <a:xfrm>
                <a:off x="3642360" y="1987069"/>
                <a:ext cx="193040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pt-BR" sz="66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798D7FE-2C7A-4659-B5ED-274E172D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360" y="1987069"/>
                <a:ext cx="193040" cy="1015663"/>
              </a:xfrm>
              <a:prstGeom prst="rect">
                <a:avLst/>
              </a:prstGeom>
              <a:blipFill>
                <a:blip r:embed="rId5"/>
                <a:stretch>
                  <a:fillRect r="-580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907D3D6C-1416-4459-9CDE-4D5229225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245" y="3429000"/>
            <a:ext cx="4095115" cy="3164893"/>
          </a:xfrm>
          <a:prstGeom prst="rect">
            <a:avLst/>
          </a:prstGeom>
        </p:spPr>
      </p:pic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B84D41E0-F64A-4CCF-8635-846DA4F91935}"/>
              </a:ext>
            </a:extLst>
          </p:cNvPr>
          <p:cNvSpPr/>
          <p:nvPr/>
        </p:nvSpPr>
        <p:spPr>
          <a:xfrm>
            <a:off x="1513840" y="3850640"/>
            <a:ext cx="2550160" cy="2156570"/>
          </a:xfrm>
          <a:custGeom>
            <a:avLst/>
            <a:gdLst>
              <a:gd name="connsiteX0" fmla="*/ 2550160 w 2550160"/>
              <a:gd name="connsiteY0" fmla="*/ 2153920 h 2156570"/>
              <a:gd name="connsiteX1" fmla="*/ 2194560 w 2550160"/>
              <a:gd name="connsiteY1" fmla="*/ 2123440 h 2156570"/>
              <a:gd name="connsiteX2" fmla="*/ 1625600 w 2550160"/>
              <a:gd name="connsiteY2" fmla="*/ 1920240 h 2156570"/>
              <a:gd name="connsiteX3" fmla="*/ 1066800 w 2550160"/>
              <a:gd name="connsiteY3" fmla="*/ 1534160 h 2156570"/>
              <a:gd name="connsiteX4" fmla="*/ 447040 w 2550160"/>
              <a:gd name="connsiteY4" fmla="*/ 863600 h 2156570"/>
              <a:gd name="connsiteX5" fmla="*/ 111760 w 2550160"/>
              <a:gd name="connsiteY5" fmla="*/ 314960 h 2156570"/>
              <a:gd name="connsiteX6" fmla="*/ 0 w 2550160"/>
              <a:gd name="connsiteY6" fmla="*/ 0 h 2156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0160" h="2156570">
                <a:moveTo>
                  <a:pt x="2550160" y="2153920"/>
                </a:moveTo>
                <a:cubicBezTo>
                  <a:pt x="2449406" y="2158153"/>
                  <a:pt x="2348653" y="2162387"/>
                  <a:pt x="2194560" y="2123440"/>
                </a:cubicBezTo>
                <a:cubicBezTo>
                  <a:pt x="2040467" y="2084493"/>
                  <a:pt x="1813560" y="2018453"/>
                  <a:pt x="1625600" y="1920240"/>
                </a:cubicBezTo>
                <a:cubicBezTo>
                  <a:pt x="1437640" y="1822027"/>
                  <a:pt x="1263227" y="1710267"/>
                  <a:pt x="1066800" y="1534160"/>
                </a:cubicBezTo>
                <a:cubicBezTo>
                  <a:pt x="870373" y="1358053"/>
                  <a:pt x="606213" y="1066800"/>
                  <a:pt x="447040" y="863600"/>
                </a:cubicBezTo>
                <a:cubicBezTo>
                  <a:pt x="287867" y="660400"/>
                  <a:pt x="186267" y="458893"/>
                  <a:pt x="111760" y="314960"/>
                </a:cubicBezTo>
                <a:cubicBezTo>
                  <a:pt x="37253" y="171027"/>
                  <a:pt x="18626" y="85513"/>
                  <a:pt x="0" y="0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55B44E88-DF23-4B53-B75E-8C883D57650B}"/>
              </a:ext>
            </a:extLst>
          </p:cNvPr>
          <p:cNvGrpSpPr/>
          <p:nvPr/>
        </p:nvGrpSpPr>
        <p:grpSpPr>
          <a:xfrm>
            <a:off x="7212965" y="3429000"/>
            <a:ext cx="2367915" cy="2053116"/>
            <a:chOff x="7212965" y="3429000"/>
            <a:chExt cx="2367915" cy="2053116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4CA2ED54-CF21-4563-A4D8-4B137DA10D5F}"/>
                </a:ext>
              </a:extLst>
            </p:cNvPr>
            <p:cNvGrpSpPr/>
            <p:nvPr/>
          </p:nvGrpSpPr>
          <p:grpSpPr>
            <a:xfrm>
              <a:off x="7212965" y="3429000"/>
              <a:ext cx="2367915" cy="2053116"/>
              <a:chOff x="6247765" y="3254688"/>
              <a:chExt cx="4095115" cy="3478962"/>
            </a:xfrm>
          </p:grpSpPr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id="{95EA887E-5F36-48C6-A3D2-6FE4486F0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7765" y="3254688"/>
                <a:ext cx="4095115" cy="3164893"/>
              </a:xfrm>
              <a:prstGeom prst="rect">
                <a:avLst/>
              </a:prstGeom>
            </p:spPr>
          </p:pic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41EA8E54-1629-4038-9AA3-B3CD52AFFB43}"/>
                  </a:ext>
                </a:extLst>
              </p:cNvPr>
              <p:cNvSpPr/>
              <p:nvPr/>
            </p:nvSpPr>
            <p:spPr>
              <a:xfrm>
                <a:off x="7498080" y="3429000"/>
                <a:ext cx="1066800" cy="72644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5351482C-3034-4F6A-B935-8EF446E5EFBE}"/>
                  </a:ext>
                </a:extLst>
              </p:cNvPr>
              <p:cNvSpPr/>
              <p:nvPr/>
            </p:nvSpPr>
            <p:spPr>
              <a:xfrm>
                <a:off x="6339842" y="6007210"/>
                <a:ext cx="3657598" cy="72644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82AEDCE-0C70-44B8-87D6-D27476276943}"/>
                  </a:ext>
                </a:extLst>
              </p:cNvPr>
              <p:cNvSpPr/>
              <p:nvPr/>
            </p:nvSpPr>
            <p:spPr>
              <a:xfrm>
                <a:off x="7792720" y="5946250"/>
                <a:ext cx="1158240" cy="5053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7399A2E2-C1F6-47BE-9A8D-8348DC9FB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44361" y="4882619"/>
              <a:ext cx="94058" cy="298233"/>
            </a:xfrm>
            <a:prstGeom prst="rect">
              <a:avLst/>
            </a:prstGeom>
          </p:spPr>
        </p:pic>
      </p:grp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AAD768F0-0650-475A-99D2-1A931316413E}"/>
              </a:ext>
            </a:extLst>
          </p:cNvPr>
          <p:cNvSpPr/>
          <p:nvPr/>
        </p:nvSpPr>
        <p:spPr>
          <a:xfrm>
            <a:off x="7538720" y="4429760"/>
            <a:ext cx="2783840" cy="1117600"/>
          </a:xfrm>
          <a:custGeom>
            <a:avLst/>
            <a:gdLst>
              <a:gd name="connsiteX0" fmla="*/ 0 w 2783840"/>
              <a:gd name="connsiteY0" fmla="*/ 1117600 h 1117600"/>
              <a:gd name="connsiteX1" fmla="*/ 213360 w 2783840"/>
              <a:gd name="connsiteY1" fmla="*/ 883920 h 1117600"/>
              <a:gd name="connsiteX2" fmla="*/ 599440 w 2783840"/>
              <a:gd name="connsiteY2" fmla="*/ 599440 h 1117600"/>
              <a:gd name="connsiteX3" fmla="*/ 894080 w 2783840"/>
              <a:gd name="connsiteY3" fmla="*/ 467360 h 1117600"/>
              <a:gd name="connsiteX4" fmla="*/ 1422400 w 2783840"/>
              <a:gd name="connsiteY4" fmla="*/ 172720 h 1117600"/>
              <a:gd name="connsiteX5" fmla="*/ 1960880 w 2783840"/>
              <a:gd name="connsiteY5" fmla="*/ 30480 h 1117600"/>
              <a:gd name="connsiteX6" fmla="*/ 2783840 w 2783840"/>
              <a:gd name="connsiteY6" fmla="*/ 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3840" h="1117600">
                <a:moveTo>
                  <a:pt x="0" y="1117600"/>
                </a:moveTo>
                <a:cubicBezTo>
                  <a:pt x="56726" y="1043940"/>
                  <a:pt x="113453" y="970280"/>
                  <a:pt x="213360" y="883920"/>
                </a:cubicBezTo>
                <a:cubicBezTo>
                  <a:pt x="313267" y="797560"/>
                  <a:pt x="485987" y="668867"/>
                  <a:pt x="599440" y="599440"/>
                </a:cubicBezTo>
                <a:cubicBezTo>
                  <a:pt x="712893" y="530013"/>
                  <a:pt x="756920" y="538480"/>
                  <a:pt x="894080" y="467360"/>
                </a:cubicBezTo>
                <a:cubicBezTo>
                  <a:pt x="1031240" y="396240"/>
                  <a:pt x="1244600" y="245533"/>
                  <a:pt x="1422400" y="172720"/>
                </a:cubicBezTo>
                <a:cubicBezTo>
                  <a:pt x="1600200" y="99907"/>
                  <a:pt x="1733973" y="59267"/>
                  <a:pt x="1960880" y="30480"/>
                </a:cubicBezTo>
                <a:cubicBezTo>
                  <a:pt x="2187787" y="1693"/>
                  <a:pt x="2682240" y="6773"/>
                  <a:pt x="2783840" y="0"/>
                </a:cubicBezTo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7071D648-D70E-4A36-B605-A7FE199291F3}"/>
              </a:ext>
            </a:extLst>
          </p:cNvPr>
          <p:cNvSpPr/>
          <p:nvPr/>
        </p:nvSpPr>
        <p:spPr>
          <a:xfrm>
            <a:off x="7765356" y="3942080"/>
            <a:ext cx="2275840" cy="1503680"/>
          </a:xfrm>
          <a:custGeom>
            <a:avLst/>
            <a:gdLst>
              <a:gd name="connsiteX0" fmla="*/ 0 w 2275840"/>
              <a:gd name="connsiteY0" fmla="*/ 0 h 1503680"/>
              <a:gd name="connsiteX1" fmla="*/ 233680 w 2275840"/>
              <a:gd name="connsiteY1" fmla="*/ 609600 h 1503680"/>
              <a:gd name="connsiteX2" fmla="*/ 518160 w 2275840"/>
              <a:gd name="connsiteY2" fmla="*/ 1087120 h 1503680"/>
              <a:gd name="connsiteX3" fmla="*/ 1056640 w 2275840"/>
              <a:gd name="connsiteY3" fmla="*/ 1432560 h 1503680"/>
              <a:gd name="connsiteX4" fmla="*/ 2275840 w 2275840"/>
              <a:gd name="connsiteY4" fmla="*/ 1503680 h 150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1503680">
                <a:moveTo>
                  <a:pt x="0" y="0"/>
                </a:moveTo>
                <a:cubicBezTo>
                  <a:pt x="73660" y="214206"/>
                  <a:pt x="147320" y="428413"/>
                  <a:pt x="233680" y="609600"/>
                </a:cubicBezTo>
                <a:cubicBezTo>
                  <a:pt x="320040" y="790787"/>
                  <a:pt x="381000" y="949960"/>
                  <a:pt x="518160" y="1087120"/>
                </a:cubicBezTo>
                <a:cubicBezTo>
                  <a:pt x="655320" y="1224280"/>
                  <a:pt x="763693" y="1363133"/>
                  <a:pt x="1056640" y="1432560"/>
                </a:cubicBezTo>
                <a:cubicBezTo>
                  <a:pt x="1349587" y="1501987"/>
                  <a:pt x="2275840" y="1503680"/>
                  <a:pt x="2275840" y="150368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4F46F3D3-B0B6-4A09-82EA-794C9CEB1363}"/>
                  </a:ext>
                </a:extLst>
              </p:cNvPr>
              <p:cNvSpPr txBox="1"/>
              <p:nvPr/>
            </p:nvSpPr>
            <p:spPr>
              <a:xfrm>
                <a:off x="10255900" y="4087449"/>
                <a:ext cx="5057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4F46F3D3-B0B6-4A09-82EA-794C9CEB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5900" y="4087449"/>
                <a:ext cx="505716" cy="276999"/>
              </a:xfrm>
              <a:prstGeom prst="rect">
                <a:avLst/>
              </a:prstGeom>
              <a:blipFill>
                <a:blip r:embed="rId8"/>
                <a:stretch>
                  <a:fillRect l="-15663" t="-4444" r="-4819" b="-3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DE8E649-8BE7-42C2-8DDE-07608F868050}"/>
                  </a:ext>
                </a:extLst>
              </p:cNvPr>
              <p:cNvSpPr txBox="1"/>
              <p:nvPr/>
            </p:nvSpPr>
            <p:spPr>
              <a:xfrm>
                <a:off x="10169338" y="5267761"/>
                <a:ext cx="6788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DE8E649-8BE7-42C2-8DDE-07608F868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338" y="5267761"/>
                <a:ext cx="678840" cy="276999"/>
              </a:xfrm>
              <a:prstGeom prst="rect">
                <a:avLst/>
              </a:prstGeom>
              <a:blipFill>
                <a:blip r:embed="rId9"/>
                <a:stretch>
                  <a:fillRect l="-11607" t="-2174" r="-3571" b="-326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2FA606B-64C8-4B4C-8ECF-2759186F08A2}"/>
                  </a:ext>
                </a:extLst>
              </p:cNvPr>
              <p:cNvSpPr txBox="1"/>
              <p:nvPr/>
            </p:nvSpPr>
            <p:spPr>
              <a:xfrm>
                <a:off x="10250044" y="4734447"/>
                <a:ext cx="10433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2FA606B-64C8-4B4C-8ECF-2759186F0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044" y="4734447"/>
                <a:ext cx="1043363" cy="276999"/>
              </a:xfrm>
              <a:prstGeom prst="rect">
                <a:avLst/>
              </a:prstGeom>
              <a:blipFill>
                <a:blip r:embed="rId10"/>
                <a:stretch>
                  <a:fillRect l="-2907" t="-4444" r="-6977" b="-3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E6D234A9-9980-42D2-BDFC-9AE14E501418}"/>
                  </a:ext>
                </a:extLst>
              </p:cNvPr>
              <p:cNvSpPr txBox="1"/>
              <p:nvPr/>
            </p:nvSpPr>
            <p:spPr>
              <a:xfrm rot="16200000">
                <a:off x="7738392" y="5367330"/>
                <a:ext cx="193040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pt-BR" sz="66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E6D234A9-9980-42D2-BDFC-9AE14E501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738392" y="5367330"/>
                <a:ext cx="193040" cy="1015663"/>
              </a:xfrm>
              <a:prstGeom prst="rect">
                <a:avLst/>
              </a:prstGeom>
              <a:blipFill>
                <a:blip r:embed="rId11"/>
                <a:stretch>
                  <a:fillRect t="-5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ector: Curvo 30">
            <a:extLst>
              <a:ext uri="{FF2B5EF4-FFF2-40B4-BE49-F238E27FC236}">
                <a16:creationId xmlns:a16="http://schemas.microsoft.com/office/drawing/2014/main" id="{3DB375B7-70E1-4F92-9269-3090FC4E1EC6}"/>
              </a:ext>
            </a:extLst>
          </p:cNvPr>
          <p:cNvCxnSpPr/>
          <p:nvPr/>
        </p:nvCxnSpPr>
        <p:spPr>
          <a:xfrm rot="10800000" flipV="1">
            <a:off x="2737802" y="4087448"/>
            <a:ext cx="5086638" cy="785497"/>
          </a:xfrm>
          <a:prstGeom prst="curvedConnector3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ítulo 1">
            <a:extLst>
              <a:ext uri="{FF2B5EF4-FFF2-40B4-BE49-F238E27FC236}">
                <a16:creationId xmlns:a16="http://schemas.microsoft.com/office/drawing/2014/main" id="{AC909872-226E-4F44-9683-2F1AFA2A0053}"/>
              </a:ext>
            </a:extLst>
          </p:cNvPr>
          <p:cNvSpPr txBox="1">
            <a:spLocks/>
          </p:cNvSpPr>
          <p:nvPr/>
        </p:nvSpPr>
        <p:spPr bwMode="black">
          <a:xfrm>
            <a:off x="7170696" y="5974332"/>
            <a:ext cx="1831064" cy="426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i="1" dirty="0">
                <a:solidFill>
                  <a:schemeClr val="tx1"/>
                </a:solidFill>
              </a:rPr>
              <a:t>Região de interesse</a:t>
            </a:r>
          </a:p>
        </p:txBody>
      </p:sp>
    </p:spTree>
    <p:extLst>
      <p:ext uri="{BB962C8B-B14F-4D97-AF65-F5344CB8AC3E}">
        <p14:creationId xmlns:p14="http://schemas.microsoft.com/office/powerpoint/2010/main" val="249302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23" grpId="0" animBg="1"/>
      <p:bldP spid="24" grpId="0"/>
      <p:bldP spid="25" grpId="0"/>
      <p:bldP spid="26" grpId="0"/>
      <p:bldP spid="27" grpId="0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Cost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Function</a:t>
            </a:r>
            <a:r>
              <a:rPr lang="pt-BR" dirty="0">
                <a:solidFill>
                  <a:schemeClr val="bg2"/>
                </a:solidFill>
              </a:rPr>
              <a:t> for </a:t>
            </a:r>
            <a:r>
              <a:rPr lang="pt-BR" dirty="0" err="1">
                <a:solidFill>
                  <a:schemeClr val="bg2"/>
                </a:solidFill>
              </a:rPr>
              <a:t>Logistic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Regression</a:t>
            </a:r>
            <a:endParaRPr lang="pt-BR" dirty="0">
              <a:solidFill>
                <a:schemeClr val="bg2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9888B82-FCD2-4CCC-B1AB-B8F78260F155}"/>
              </a:ext>
            </a:extLst>
          </p:cNvPr>
          <p:cNvGrpSpPr/>
          <p:nvPr/>
        </p:nvGrpSpPr>
        <p:grpSpPr>
          <a:xfrm>
            <a:off x="772160" y="2118696"/>
            <a:ext cx="6847840" cy="833690"/>
            <a:chOff x="772160" y="2118696"/>
            <a:chExt cx="6847840" cy="8336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1C526D7-65AD-4C9C-A3C0-774070A034D2}"/>
                    </a:ext>
                  </a:extLst>
                </p:cNvPr>
                <p:cNvSpPr txBox="1"/>
                <p:nvPr/>
              </p:nvSpPr>
              <p:spPr>
                <a:xfrm>
                  <a:off x="3616960" y="2118696"/>
                  <a:ext cx="4003040" cy="8336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pt-BR" sz="2400" b="0" dirty="0">
                      <a:ea typeface="Cambria Math" panose="02040503050406030204" pitchFamily="18" charset="0"/>
                    </a:rPr>
                    <a:t>	</a:t>
                  </a:r>
                  <a14:m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pt-BR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1C526D7-65AD-4C9C-A3C0-774070A03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960" y="2118696"/>
                  <a:ext cx="4003040" cy="8336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4DDEBA01-D4CA-4B93-AC96-AB799776F03F}"/>
                    </a:ext>
                  </a:extLst>
                </p:cNvPr>
                <p:cNvSpPr txBox="1"/>
                <p:nvPr/>
              </p:nvSpPr>
              <p:spPr>
                <a:xfrm>
                  <a:off x="772160" y="2323560"/>
                  <a:ext cx="2966720" cy="42396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4DDEBA01-D4CA-4B93-AC96-AB799776F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160" y="2323560"/>
                  <a:ext cx="2966720" cy="423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798D7FE-2C7A-4659-B5ED-274E172D1E32}"/>
                  </a:ext>
                </a:extLst>
              </p:cNvPr>
              <p:cNvSpPr txBox="1"/>
              <p:nvPr/>
            </p:nvSpPr>
            <p:spPr>
              <a:xfrm>
                <a:off x="3642360" y="1987069"/>
                <a:ext cx="193040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pt-BR" sz="66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798D7FE-2C7A-4659-B5ED-274E172D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360" y="1987069"/>
                <a:ext cx="193040" cy="1015663"/>
              </a:xfrm>
              <a:prstGeom prst="rect">
                <a:avLst/>
              </a:prstGeom>
              <a:blipFill>
                <a:blip r:embed="rId5"/>
                <a:stretch>
                  <a:fillRect r="-580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907D3D6C-1416-4459-9CDE-4D5229225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245" y="3429000"/>
            <a:ext cx="4095115" cy="3164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32855B6-1BCF-4A48-8A2C-CF2E1B980C3B}"/>
                  </a:ext>
                </a:extLst>
              </p:cNvPr>
              <p:cNvSpPr txBox="1"/>
              <p:nvPr/>
            </p:nvSpPr>
            <p:spPr>
              <a:xfrm>
                <a:off x="5425440" y="3504943"/>
                <a:ext cx="40951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32855B6-1BCF-4A48-8A2C-CF2E1B980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440" y="3504943"/>
                <a:ext cx="4095114" cy="369332"/>
              </a:xfrm>
              <a:prstGeom prst="rect">
                <a:avLst/>
              </a:prstGeom>
              <a:blipFill>
                <a:blip r:embed="rId7"/>
                <a:stretch>
                  <a:fillRect l="-2530" b="-327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8EC0793-24F3-4522-9149-60879007CC4A}"/>
                  </a:ext>
                </a:extLst>
              </p:cNvPr>
              <p:cNvSpPr txBox="1"/>
              <p:nvPr/>
            </p:nvSpPr>
            <p:spPr>
              <a:xfrm>
                <a:off x="5425440" y="3992623"/>
                <a:ext cx="40951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8EC0793-24F3-4522-9149-60879007C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440" y="3992623"/>
                <a:ext cx="4095114" cy="369332"/>
              </a:xfrm>
              <a:prstGeom prst="rect">
                <a:avLst/>
              </a:prstGeom>
              <a:blipFill>
                <a:blip r:embed="rId8"/>
                <a:stretch>
                  <a:fillRect l="-2530"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DD265656-9AEF-45A8-88FF-952D74732AEC}"/>
                  </a:ext>
                </a:extLst>
              </p:cNvPr>
              <p:cNvSpPr txBox="1"/>
              <p:nvPr/>
            </p:nvSpPr>
            <p:spPr>
              <a:xfrm>
                <a:off x="6339840" y="4449823"/>
                <a:ext cx="40951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𝑖𝑛𝑓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DD265656-9AEF-45A8-88FF-952D74732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840" y="4449823"/>
                <a:ext cx="4095114" cy="369332"/>
              </a:xfrm>
              <a:prstGeom prst="rect">
                <a:avLst/>
              </a:prstGeom>
              <a:blipFill>
                <a:blip r:embed="rId9"/>
                <a:stretch>
                  <a:fillRect l="-2530" b="-327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B84D41E0-F64A-4CCF-8635-846DA4F91935}"/>
              </a:ext>
            </a:extLst>
          </p:cNvPr>
          <p:cNvSpPr/>
          <p:nvPr/>
        </p:nvSpPr>
        <p:spPr>
          <a:xfrm>
            <a:off x="1513840" y="3850640"/>
            <a:ext cx="2550160" cy="2156570"/>
          </a:xfrm>
          <a:custGeom>
            <a:avLst/>
            <a:gdLst>
              <a:gd name="connsiteX0" fmla="*/ 2550160 w 2550160"/>
              <a:gd name="connsiteY0" fmla="*/ 2153920 h 2156570"/>
              <a:gd name="connsiteX1" fmla="*/ 2194560 w 2550160"/>
              <a:gd name="connsiteY1" fmla="*/ 2123440 h 2156570"/>
              <a:gd name="connsiteX2" fmla="*/ 1625600 w 2550160"/>
              <a:gd name="connsiteY2" fmla="*/ 1920240 h 2156570"/>
              <a:gd name="connsiteX3" fmla="*/ 1066800 w 2550160"/>
              <a:gd name="connsiteY3" fmla="*/ 1534160 h 2156570"/>
              <a:gd name="connsiteX4" fmla="*/ 447040 w 2550160"/>
              <a:gd name="connsiteY4" fmla="*/ 863600 h 2156570"/>
              <a:gd name="connsiteX5" fmla="*/ 111760 w 2550160"/>
              <a:gd name="connsiteY5" fmla="*/ 314960 h 2156570"/>
              <a:gd name="connsiteX6" fmla="*/ 0 w 2550160"/>
              <a:gd name="connsiteY6" fmla="*/ 0 h 2156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0160" h="2156570">
                <a:moveTo>
                  <a:pt x="2550160" y="2153920"/>
                </a:moveTo>
                <a:cubicBezTo>
                  <a:pt x="2449406" y="2158153"/>
                  <a:pt x="2348653" y="2162387"/>
                  <a:pt x="2194560" y="2123440"/>
                </a:cubicBezTo>
                <a:cubicBezTo>
                  <a:pt x="2040467" y="2084493"/>
                  <a:pt x="1813560" y="2018453"/>
                  <a:pt x="1625600" y="1920240"/>
                </a:cubicBezTo>
                <a:cubicBezTo>
                  <a:pt x="1437640" y="1822027"/>
                  <a:pt x="1263227" y="1710267"/>
                  <a:pt x="1066800" y="1534160"/>
                </a:cubicBezTo>
                <a:cubicBezTo>
                  <a:pt x="870373" y="1358053"/>
                  <a:pt x="606213" y="1066800"/>
                  <a:pt x="447040" y="863600"/>
                </a:cubicBezTo>
                <a:cubicBezTo>
                  <a:pt x="287867" y="660400"/>
                  <a:pt x="186267" y="458893"/>
                  <a:pt x="111760" y="314960"/>
                </a:cubicBezTo>
                <a:cubicBezTo>
                  <a:pt x="37253" y="171027"/>
                  <a:pt x="18626" y="85513"/>
                  <a:pt x="0" y="0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64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Cost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Function</a:t>
            </a:r>
            <a:r>
              <a:rPr lang="pt-BR" dirty="0">
                <a:solidFill>
                  <a:schemeClr val="bg2"/>
                </a:solidFill>
              </a:rPr>
              <a:t> for </a:t>
            </a:r>
            <a:r>
              <a:rPr lang="pt-BR" dirty="0" err="1">
                <a:solidFill>
                  <a:schemeClr val="bg2"/>
                </a:solidFill>
              </a:rPr>
              <a:t>Logistic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Regression</a:t>
            </a:r>
            <a:endParaRPr lang="pt-BR" dirty="0">
              <a:solidFill>
                <a:schemeClr val="bg2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9888B82-FCD2-4CCC-B1AB-B8F78260F155}"/>
              </a:ext>
            </a:extLst>
          </p:cNvPr>
          <p:cNvGrpSpPr/>
          <p:nvPr/>
        </p:nvGrpSpPr>
        <p:grpSpPr>
          <a:xfrm>
            <a:off x="772160" y="2118696"/>
            <a:ext cx="6847840" cy="833690"/>
            <a:chOff x="772160" y="2118696"/>
            <a:chExt cx="6847840" cy="8336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1C526D7-65AD-4C9C-A3C0-774070A034D2}"/>
                    </a:ext>
                  </a:extLst>
                </p:cNvPr>
                <p:cNvSpPr txBox="1"/>
                <p:nvPr/>
              </p:nvSpPr>
              <p:spPr>
                <a:xfrm>
                  <a:off x="3616960" y="2118696"/>
                  <a:ext cx="4003040" cy="8336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pt-BR" sz="2400" b="0" dirty="0">
                      <a:ea typeface="Cambria Math" panose="02040503050406030204" pitchFamily="18" charset="0"/>
                    </a:rPr>
                    <a:t>	</a:t>
                  </a:r>
                  <a14:m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pt-BR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1C526D7-65AD-4C9C-A3C0-774070A03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960" y="2118696"/>
                  <a:ext cx="4003040" cy="8336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4DDEBA01-D4CA-4B93-AC96-AB799776F03F}"/>
                    </a:ext>
                  </a:extLst>
                </p:cNvPr>
                <p:cNvSpPr txBox="1"/>
                <p:nvPr/>
              </p:nvSpPr>
              <p:spPr>
                <a:xfrm>
                  <a:off x="772160" y="2323560"/>
                  <a:ext cx="2966720" cy="42396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4DDEBA01-D4CA-4B93-AC96-AB799776F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160" y="2323560"/>
                  <a:ext cx="2966720" cy="423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798D7FE-2C7A-4659-B5ED-274E172D1E32}"/>
                  </a:ext>
                </a:extLst>
              </p:cNvPr>
              <p:cNvSpPr txBox="1"/>
              <p:nvPr/>
            </p:nvSpPr>
            <p:spPr>
              <a:xfrm>
                <a:off x="3642360" y="1987069"/>
                <a:ext cx="193040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pt-BR" sz="66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798D7FE-2C7A-4659-B5ED-274E172D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360" y="1987069"/>
                <a:ext cx="193040" cy="1015663"/>
              </a:xfrm>
              <a:prstGeom prst="rect">
                <a:avLst/>
              </a:prstGeom>
              <a:blipFill>
                <a:blip r:embed="rId5"/>
                <a:stretch>
                  <a:fillRect r="-580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40D7AA97-D544-45D1-B0C7-C0B65A686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160" y="3379645"/>
            <a:ext cx="3548697" cy="3249229"/>
          </a:xfrm>
          <a:prstGeom prst="rect">
            <a:avLst/>
          </a:prstGeo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BA3CC6C7-CE5E-4861-923B-372B2227D37B}"/>
              </a:ext>
            </a:extLst>
          </p:cNvPr>
          <p:cNvSpPr/>
          <p:nvPr/>
        </p:nvSpPr>
        <p:spPr>
          <a:xfrm>
            <a:off x="1097280" y="3952240"/>
            <a:ext cx="2794000" cy="2143760"/>
          </a:xfrm>
          <a:custGeom>
            <a:avLst/>
            <a:gdLst>
              <a:gd name="connsiteX0" fmla="*/ 0 w 2794000"/>
              <a:gd name="connsiteY0" fmla="*/ 2143760 h 2143760"/>
              <a:gd name="connsiteX1" fmla="*/ 416560 w 2794000"/>
              <a:gd name="connsiteY1" fmla="*/ 2113280 h 2143760"/>
              <a:gd name="connsiteX2" fmla="*/ 1148080 w 2794000"/>
              <a:gd name="connsiteY2" fmla="*/ 2042160 h 2143760"/>
              <a:gd name="connsiteX3" fmla="*/ 1869440 w 2794000"/>
              <a:gd name="connsiteY3" fmla="*/ 1706880 h 2143760"/>
              <a:gd name="connsiteX4" fmla="*/ 2580640 w 2794000"/>
              <a:gd name="connsiteY4" fmla="*/ 802640 h 2143760"/>
              <a:gd name="connsiteX5" fmla="*/ 2794000 w 2794000"/>
              <a:gd name="connsiteY5" fmla="*/ 0 h 214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4000" h="2143760">
                <a:moveTo>
                  <a:pt x="0" y="2143760"/>
                </a:moveTo>
                <a:lnTo>
                  <a:pt x="416560" y="2113280"/>
                </a:lnTo>
                <a:cubicBezTo>
                  <a:pt x="607907" y="2096347"/>
                  <a:pt x="905933" y="2109893"/>
                  <a:pt x="1148080" y="2042160"/>
                </a:cubicBezTo>
                <a:cubicBezTo>
                  <a:pt x="1390227" y="1974427"/>
                  <a:pt x="1630680" y="1913467"/>
                  <a:pt x="1869440" y="1706880"/>
                </a:cubicBezTo>
                <a:cubicBezTo>
                  <a:pt x="2108200" y="1500293"/>
                  <a:pt x="2426547" y="1087120"/>
                  <a:pt x="2580640" y="802640"/>
                </a:cubicBezTo>
                <a:cubicBezTo>
                  <a:pt x="2734733" y="518160"/>
                  <a:pt x="2764366" y="259080"/>
                  <a:pt x="2794000" y="0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384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Exercício sobre </a:t>
            </a:r>
            <a:r>
              <a:rPr lang="pt-BR" dirty="0" err="1">
                <a:solidFill>
                  <a:schemeClr val="bg2"/>
                </a:solidFill>
              </a:rPr>
              <a:t>Cost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Function</a:t>
            </a:r>
            <a:endParaRPr lang="pt-BR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4DDEBA01-D4CA-4B93-AC96-AB799776F03F}"/>
                  </a:ext>
                </a:extLst>
              </p:cNvPr>
              <p:cNvSpPr txBox="1"/>
              <p:nvPr/>
            </p:nvSpPr>
            <p:spPr>
              <a:xfrm>
                <a:off x="1777268" y="3857437"/>
                <a:ext cx="82367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4DDEBA01-D4CA-4B93-AC96-AB799776F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268" y="3857437"/>
                <a:ext cx="8236752" cy="369332"/>
              </a:xfrm>
              <a:prstGeom prst="rect">
                <a:avLst/>
              </a:prstGeom>
              <a:blipFill>
                <a:blip r:embed="rId3"/>
                <a:stretch>
                  <a:fillRect l="-1776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EEC5EA66-316B-4F13-BF70-CAFAA5DF3063}"/>
              </a:ext>
            </a:extLst>
          </p:cNvPr>
          <p:cNvGrpSpPr/>
          <p:nvPr/>
        </p:nvGrpSpPr>
        <p:grpSpPr>
          <a:xfrm>
            <a:off x="772160" y="2113150"/>
            <a:ext cx="6348323" cy="767077"/>
            <a:chOff x="772160" y="2113150"/>
            <a:chExt cx="6348323" cy="767077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A483021F-FE89-48EB-AC3E-5C31B92C5CEE}"/>
                </a:ext>
              </a:extLst>
            </p:cNvPr>
            <p:cNvGrpSpPr/>
            <p:nvPr/>
          </p:nvGrpSpPr>
          <p:grpSpPr>
            <a:xfrm>
              <a:off x="772160" y="2254928"/>
              <a:ext cx="6348323" cy="625299"/>
              <a:chOff x="772160" y="2254928"/>
              <a:chExt cx="6348323" cy="62529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8D16C893-6F79-43C6-B3CD-AD3F19E7B760}"/>
                      </a:ext>
                    </a:extLst>
                  </p:cNvPr>
                  <p:cNvSpPr txBox="1"/>
                  <p:nvPr/>
                </p:nvSpPr>
                <p:spPr>
                  <a:xfrm>
                    <a:off x="3133817" y="2254928"/>
                    <a:ext cx="3986666" cy="6252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pt-BR" b="0" dirty="0">
                        <a:ea typeface="Cambria Math" panose="02040503050406030204" pitchFamily="18" charset="0"/>
                      </a:rPr>
                      <a:t>	</a:t>
                    </a:r>
                    <a14:m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a14:m>
                    <a:endParaRPr lang="pt-BR" b="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𝑖𝑓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8D16C893-6F79-43C6-B3CD-AD3F19E7B7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3817" y="2254928"/>
                    <a:ext cx="3986666" cy="6252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53" b="-13725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4BEF00EF-9E2A-4B40-8758-DDD34DD3290E}"/>
                      </a:ext>
                    </a:extLst>
                  </p:cNvPr>
                  <p:cNvSpPr txBox="1"/>
                  <p:nvPr/>
                </p:nvSpPr>
                <p:spPr>
                  <a:xfrm>
                    <a:off x="772160" y="2323560"/>
                    <a:ext cx="2966720" cy="3178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𝐶𝑜𝑠𝑡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4BEF00EF-9E2A-4B40-8758-DDD34DD329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160" y="2323560"/>
                    <a:ext cx="2966720" cy="31784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881" b="-1923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1BDAA3E8-07AB-4857-A194-21F5355698EA}"/>
                    </a:ext>
                  </a:extLst>
                </p:cNvPr>
                <p:cNvSpPr txBox="1"/>
                <p:nvPr/>
              </p:nvSpPr>
              <p:spPr>
                <a:xfrm>
                  <a:off x="3020923" y="2113150"/>
                  <a:ext cx="193040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</m:oMath>
                    </m:oMathPara>
                  </a14:m>
                  <a:endParaRPr lang="pt-BR" sz="4800" dirty="0"/>
                </a:p>
              </p:txBody>
            </p:sp>
          </mc:Choice>
          <mc:Fallback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1BDAA3E8-07AB-4857-A194-21F5355698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0923" y="2113150"/>
                  <a:ext cx="193040" cy="738664"/>
                </a:xfrm>
                <a:prstGeom prst="rect">
                  <a:avLst/>
                </a:prstGeom>
                <a:blipFill>
                  <a:blip r:embed="rId6"/>
                  <a:stretch>
                    <a:fillRect r="-1612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B865F881-8F75-4610-9E21-3830A3F328FE}"/>
                  </a:ext>
                </a:extLst>
              </p:cNvPr>
              <p:cNvSpPr txBox="1"/>
              <p:nvPr/>
            </p:nvSpPr>
            <p:spPr>
              <a:xfrm>
                <a:off x="1777268" y="4435965"/>
                <a:ext cx="82367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pt-BR" sz="2400"/>
                        <m:t>∞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B865F881-8F75-4610-9E21-3830A3F32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268" y="4435965"/>
                <a:ext cx="8236752" cy="369332"/>
              </a:xfrm>
              <a:prstGeom prst="rect">
                <a:avLst/>
              </a:prstGeom>
              <a:blipFill>
                <a:blip r:embed="rId7"/>
                <a:stretch>
                  <a:fillRect l="-1776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2C3DCD6F-0689-4C6A-8B44-4ABAB00B2422}"/>
                  </a:ext>
                </a:extLst>
              </p:cNvPr>
              <p:cNvSpPr txBox="1"/>
              <p:nvPr/>
            </p:nvSpPr>
            <p:spPr>
              <a:xfrm>
                <a:off x="1777268" y="5014493"/>
                <a:ext cx="82367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pt-BR" sz="2400"/>
                        <m:t>∞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2C3DCD6F-0689-4C6A-8B44-4ABAB00B2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268" y="5014493"/>
                <a:ext cx="8236752" cy="369332"/>
              </a:xfrm>
              <a:prstGeom prst="rect">
                <a:avLst/>
              </a:prstGeom>
              <a:blipFill>
                <a:blip r:embed="rId8"/>
                <a:stretch>
                  <a:fillRect l="-1776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6062C31-D403-40C6-AD04-9508E0A8584C}"/>
                  </a:ext>
                </a:extLst>
              </p:cNvPr>
              <p:cNvSpPr txBox="1"/>
              <p:nvPr/>
            </p:nvSpPr>
            <p:spPr>
              <a:xfrm>
                <a:off x="1777268" y="5593021"/>
                <a:ext cx="979034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𝑤h𝑎𝑡𝑒𝑣𝑒𝑟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=0.5,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6062C31-D403-40C6-AD04-9508E0A85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268" y="5593021"/>
                <a:ext cx="9790344" cy="369332"/>
              </a:xfrm>
              <a:prstGeom prst="rect">
                <a:avLst/>
              </a:prstGeom>
              <a:blipFill>
                <a:blip r:embed="rId9"/>
                <a:stretch>
                  <a:fillRect l="-1183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ângulo 5">
            <a:extLst>
              <a:ext uri="{FF2B5EF4-FFF2-40B4-BE49-F238E27FC236}">
                <a16:creationId xmlns:a16="http://schemas.microsoft.com/office/drawing/2014/main" id="{F0B32F2B-F820-423F-A349-C571C0EE61B0}"/>
              </a:ext>
            </a:extLst>
          </p:cNvPr>
          <p:cNvSpPr/>
          <p:nvPr/>
        </p:nvSpPr>
        <p:spPr>
          <a:xfrm>
            <a:off x="1081048" y="3619752"/>
            <a:ext cx="54854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538BBCB-9BB3-4771-B8A0-157F1EBBA267}"/>
              </a:ext>
            </a:extLst>
          </p:cNvPr>
          <p:cNvSpPr/>
          <p:nvPr/>
        </p:nvSpPr>
        <p:spPr>
          <a:xfrm>
            <a:off x="1081842" y="4195645"/>
            <a:ext cx="54854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42E4422-B6E2-4A26-A530-204732A162B8}"/>
              </a:ext>
            </a:extLst>
          </p:cNvPr>
          <p:cNvSpPr/>
          <p:nvPr/>
        </p:nvSpPr>
        <p:spPr>
          <a:xfrm>
            <a:off x="1046332" y="5289440"/>
            <a:ext cx="54854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5812F74-56E6-4A03-94A9-6FA3890CD501}"/>
              </a:ext>
            </a:extLst>
          </p:cNvPr>
          <p:cNvSpPr/>
          <p:nvPr/>
        </p:nvSpPr>
        <p:spPr>
          <a:xfrm>
            <a:off x="1111765" y="4748477"/>
            <a:ext cx="46679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cap="none" spc="0" dirty="0">
                <a:ln w="22225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64101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1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 err="1"/>
              <a:t>Gradient</a:t>
            </a:r>
            <a:r>
              <a:rPr lang="pt-BR" dirty="0"/>
              <a:t> </a:t>
            </a:r>
            <a:r>
              <a:rPr lang="pt-BR" dirty="0" err="1"/>
              <a:t>Descent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Diminuindo o custo do algoritmo</a:t>
            </a:r>
          </a:p>
        </p:txBody>
      </p:sp>
    </p:spTree>
    <p:extLst>
      <p:ext uri="{BB962C8B-B14F-4D97-AF65-F5344CB8AC3E}">
        <p14:creationId xmlns:p14="http://schemas.microsoft.com/office/powerpoint/2010/main" val="182486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Recapitulando...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E554CBBE-47C5-4D35-9713-EA2D65B39A85}"/>
                  </a:ext>
                </a:extLst>
              </p:cNvPr>
              <p:cNvSpPr txBox="1"/>
              <p:nvPr/>
            </p:nvSpPr>
            <p:spPr>
              <a:xfrm>
                <a:off x="843280" y="2021406"/>
                <a:ext cx="726440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𝐶𝑜𝑠𝑡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E554CBBE-47C5-4D35-9713-EA2D65B39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80" y="2021406"/>
                <a:ext cx="7264400" cy="1008225"/>
              </a:xfrm>
              <a:prstGeom prst="rect">
                <a:avLst/>
              </a:prstGeom>
              <a:blipFill>
                <a:blip r:embed="rId3"/>
                <a:stretch>
                  <a:fillRect l="-4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C714E06C-6A75-4AA8-A284-16AD7315C2B3}"/>
              </a:ext>
            </a:extLst>
          </p:cNvPr>
          <p:cNvGrpSpPr/>
          <p:nvPr/>
        </p:nvGrpSpPr>
        <p:grpSpPr>
          <a:xfrm>
            <a:off x="843280" y="3320538"/>
            <a:ext cx="6847840" cy="1015663"/>
            <a:chOff x="843280" y="3084369"/>
            <a:chExt cx="6847840" cy="101566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3293BFF-D1EB-4308-8FE3-2D06D4372CD1}"/>
                </a:ext>
              </a:extLst>
            </p:cNvPr>
            <p:cNvGrpSpPr/>
            <p:nvPr/>
          </p:nvGrpSpPr>
          <p:grpSpPr>
            <a:xfrm>
              <a:off x="843280" y="3195656"/>
              <a:ext cx="6847840" cy="833690"/>
              <a:chOff x="772160" y="2118696"/>
              <a:chExt cx="6847840" cy="8336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FDC3783B-EF23-48F3-AB3F-489F3CE97DD4}"/>
                      </a:ext>
                    </a:extLst>
                  </p:cNvPr>
                  <p:cNvSpPr txBox="1"/>
                  <p:nvPr/>
                </p:nvSpPr>
                <p:spPr>
                  <a:xfrm>
                    <a:off x="3616960" y="2118696"/>
                    <a:ext cx="4003040" cy="83369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pt-BR" sz="2400" b="0" dirty="0">
                        <a:ea typeface="Cambria Math" panose="02040503050406030204" pitchFamily="18" charset="0"/>
                      </a:rPr>
                      <a:t>	</a:t>
                    </a:r>
                    <a14:m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a14:m>
                    <a:endParaRPr lang="pt-BR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𝑖𝑓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FDC3783B-EF23-48F3-AB3F-489F3CE97D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6960" y="2118696"/>
                    <a:ext cx="4003040" cy="83369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CaixaDeTexto 14">
                    <a:extLst>
                      <a:ext uri="{FF2B5EF4-FFF2-40B4-BE49-F238E27FC236}">
                        <a16:creationId xmlns:a16="http://schemas.microsoft.com/office/drawing/2014/main" id="{D9A40480-FF5B-4722-B1DE-F52EF0ECB113}"/>
                      </a:ext>
                    </a:extLst>
                  </p:cNvPr>
                  <p:cNvSpPr txBox="1"/>
                  <p:nvPr/>
                </p:nvSpPr>
                <p:spPr>
                  <a:xfrm>
                    <a:off x="772160" y="2323560"/>
                    <a:ext cx="2966720" cy="42396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𝐶𝑜𝑠𝑡</m:t>
                          </m:r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15" name="CaixaDeTexto 14">
                    <a:extLst>
                      <a:ext uri="{FF2B5EF4-FFF2-40B4-BE49-F238E27FC236}">
                        <a16:creationId xmlns:a16="http://schemas.microsoft.com/office/drawing/2014/main" id="{D9A40480-FF5B-4722-B1DE-F52EF0ECB1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160" y="2323560"/>
                    <a:ext cx="2966720" cy="42396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BE9BDD83-C936-415D-A50F-3F5B3D8604C0}"/>
                    </a:ext>
                  </a:extLst>
                </p:cNvPr>
                <p:cNvSpPr txBox="1"/>
                <p:nvPr/>
              </p:nvSpPr>
              <p:spPr>
                <a:xfrm>
                  <a:off x="3688080" y="3084369"/>
                  <a:ext cx="193040" cy="10156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6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</m:oMath>
                    </m:oMathPara>
                  </a14:m>
                  <a:endParaRPr lang="pt-BR" sz="66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BE9BDD83-C936-415D-A50F-3F5B3D8604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8080" y="3084369"/>
                  <a:ext cx="193040" cy="1015663"/>
                </a:xfrm>
                <a:prstGeom prst="rect">
                  <a:avLst/>
                </a:prstGeom>
                <a:blipFill>
                  <a:blip r:embed="rId6"/>
                  <a:stretch>
                    <a:fillRect r="-5625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39508872-71B8-4795-BE0D-997776CE9847}"/>
                  </a:ext>
                </a:extLst>
              </p:cNvPr>
              <p:cNvSpPr/>
              <p:nvPr/>
            </p:nvSpPr>
            <p:spPr>
              <a:xfrm>
                <a:off x="9255760" y="6234915"/>
                <a:ext cx="2662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𝑎𝑙𝑤𝑎𝑦𝑠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39508872-71B8-4795-BE0D-997776CE98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760" y="6234915"/>
                <a:ext cx="266252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33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Comprimindo a Função Custo em uma única expressão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D9A40480-FF5B-4722-B1DE-F52EF0ECB113}"/>
                  </a:ext>
                </a:extLst>
              </p:cNvPr>
              <p:cNvSpPr txBox="1"/>
              <p:nvPr/>
            </p:nvSpPr>
            <p:spPr>
              <a:xfrm>
                <a:off x="843280" y="3636689"/>
                <a:ext cx="9215120" cy="423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D9A40480-FF5B-4722-B1DE-F52EF0ECB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80" y="3636689"/>
                <a:ext cx="9215120" cy="4239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A39075FA-D3BD-434B-A096-5CF081E85FD5}"/>
                  </a:ext>
                </a:extLst>
              </p:cNvPr>
              <p:cNvSpPr/>
              <p:nvPr/>
            </p:nvSpPr>
            <p:spPr>
              <a:xfrm>
                <a:off x="9255760" y="6234915"/>
                <a:ext cx="2662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𝑎𝑙𝑤𝑎𝑦𝑠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A39075FA-D3BD-434B-A096-5CF081E85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760" y="6234915"/>
                <a:ext cx="266252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DBB51B6-E99E-4FAC-97ED-1572B8427666}"/>
                  </a:ext>
                </a:extLst>
              </p:cNvPr>
              <p:cNvSpPr txBox="1"/>
              <p:nvPr/>
            </p:nvSpPr>
            <p:spPr>
              <a:xfrm>
                <a:off x="772160" y="4681785"/>
                <a:ext cx="6289040" cy="423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=1: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DBB51B6-E99E-4FAC-97ED-1572B8427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4681785"/>
                <a:ext cx="6289040" cy="4239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C7B315F-6BBC-42EA-8559-F2ECC7702032}"/>
                  </a:ext>
                </a:extLst>
              </p:cNvPr>
              <p:cNvSpPr txBox="1"/>
              <p:nvPr/>
            </p:nvSpPr>
            <p:spPr>
              <a:xfrm>
                <a:off x="772160" y="5274941"/>
                <a:ext cx="6969760" cy="423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=0: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⁡(1−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C7B315F-6BBC-42EA-8559-F2ECC7702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5274941"/>
                <a:ext cx="6969760" cy="4239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Agrupar 16">
            <a:extLst>
              <a:ext uri="{FF2B5EF4-FFF2-40B4-BE49-F238E27FC236}">
                <a16:creationId xmlns:a16="http://schemas.microsoft.com/office/drawing/2014/main" id="{18690E59-BCF0-4E9A-B7B3-8D91BBC8A05D}"/>
              </a:ext>
            </a:extLst>
          </p:cNvPr>
          <p:cNvGrpSpPr/>
          <p:nvPr/>
        </p:nvGrpSpPr>
        <p:grpSpPr>
          <a:xfrm>
            <a:off x="843280" y="2105515"/>
            <a:ext cx="6847840" cy="1015663"/>
            <a:chOff x="843280" y="3084369"/>
            <a:chExt cx="6847840" cy="1015663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6FB256E9-DD18-422E-98B6-50062C3D1488}"/>
                </a:ext>
              </a:extLst>
            </p:cNvPr>
            <p:cNvGrpSpPr/>
            <p:nvPr/>
          </p:nvGrpSpPr>
          <p:grpSpPr>
            <a:xfrm>
              <a:off x="843280" y="3195656"/>
              <a:ext cx="6847840" cy="833690"/>
              <a:chOff x="772160" y="2118696"/>
              <a:chExt cx="6847840" cy="8336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CaixaDeTexto 19">
                    <a:extLst>
                      <a:ext uri="{FF2B5EF4-FFF2-40B4-BE49-F238E27FC236}">
                        <a16:creationId xmlns:a16="http://schemas.microsoft.com/office/drawing/2014/main" id="{ECFA5387-4204-4197-ABE2-4E793442FC98}"/>
                      </a:ext>
                    </a:extLst>
                  </p:cNvPr>
                  <p:cNvSpPr txBox="1"/>
                  <p:nvPr/>
                </p:nvSpPr>
                <p:spPr>
                  <a:xfrm>
                    <a:off x="3616960" y="2118696"/>
                    <a:ext cx="4003040" cy="83369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pt-BR" sz="2400" b="0" dirty="0">
                        <a:ea typeface="Cambria Math" panose="02040503050406030204" pitchFamily="18" charset="0"/>
                      </a:rPr>
                      <a:t>	</a:t>
                    </a:r>
                    <a14:m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a14:m>
                    <a:endParaRPr lang="pt-BR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𝑖𝑓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20" name="CaixaDeTexto 19">
                    <a:extLst>
                      <a:ext uri="{FF2B5EF4-FFF2-40B4-BE49-F238E27FC236}">
                        <a16:creationId xmlns:a16="http://schemas.microsoft.com/office/drawing/2014/main" id="{ECFA5387-4204-4197-ABE2-4E793442FC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6960" y="2118696"/>
                    <a:ext cx="4003040" cy="83369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CaixaDeTexto 20">
                    <a:extLst>
                      <a:ext uri="{FF2B5EF4-FFF2-40B4-BE49-F238E27FC236}">
                        <a16:creationId xmlns:a16="http://schemas.microsoft.com/office/drawing/2014/main" id="{0FD47A69-4825-4645-B2AE-C5D4125FD205}"/>
                      </a:ext>
                    </a:extLst>
                  </p:cNvPr>
                  <p:cNvSpPr txBox="1"/>
                  <p:nvPr/>
                </p:nvSpPr>
                <p:spPr>
                  <a:xfrm>
                    <a:off x="772160" y="2323560"/>
                    <a:ext cx="2966720" cy="42396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𝐶𝑜𝑠𝑡</m:t>
                          </m:r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21" name="CaixaDeTexto 20">
                    <a:extLst>
                      <a:ext uri="{FF2B5EF4-FFF2-40B4-BE49-F238E27FC236}">
                        <a16:creationId xmlns:a16="http://schemas.microsoft.com/office/drawing/2014/main" id="{0FD47A69-4825-4645-B2AE-C5D4125FD2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160" y="2323560"/>
                    <a:ext cx="2966720" cy="42396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2E3B3F82-D53D-43C6-AC22-4005FBE42366}"/>
                    </a:ext>
                  </a:extLst>
                </p:cNvPr>
                <p:cNvSpPr txBox="1"/>
                <p:nvPr/>
              </p:nvSpPr>
              <p:spPr>
                <a:xfrm>
                  <a:off x="3688080" y="3084369"/>
                  <a:ext cx="193040" cy="10156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6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</m:oMath>
                    </m:oMathPara>
                  </a14:m>
                  <a:endParaRPr lang="pt-BR" sz="66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2E3B3F82-D53D-43C6-AC22-4005FBE423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8080" y="3084369"/>
                  <a:ext cx="193040" cy="1015663"/>
                </a:xfrm>
                <a:prstGeom prst="rect">
                  <a:avLst/>
                </a:prstGeom>
                <a:blipFill>
                  <a:blip r:embed="rId9"/>
                  <a:stretch>
                    <a:fillRect r="-5625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EF9ABAAC-F0C9-4D4A-96D4-398AC0B40D0E}"/>
              </a:ext>
            </a:extLst>
          </p:cNvPr>
          <p:cNvSpPr/>
          <p:nvPr/>
        </p:nvSpPr>
        <p:spPr>
          <a:xfrm>
            <a:off x="518160" y="4592320"/>
            <a:ext cx="6969760" cy="1304488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EDB6BED0-CBB6-4311-AB2A-4E22A3BCB6B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78103" y="3328505"/>
            <a:ext cx="2222834" cy="203199"/>
          </a:xfrm>
          <a:prstGeom prst="bentConnector4">
            <a:avLst>
              <a:gd name="adj1" fmla="val -16053"/>
              <a:gd name="adj2" fmla="val 10475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5A992B71-7E79-4F67-840D-820C6403C2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47903" y="4197185"/>
            <a:ext cx="2883235" cy="203200"/>
          </a:xfrm>
          <a:prstGeom prst="bentConnector4">
            <a:avLst>
              <a:gd name="adj1" fmla="val 8942"/>
              <a:gd name="adj2" fmla="val 12825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79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14" grpId="0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Função Custo Definitiva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01E13FC9-AFFD-42C6-B6FB-4191A0F1AF2C}"/>
                  </a:ext>
                </a:extLst>
              </p:cNvPr>
              <p:cNvSpPr txBox="1"/>
              <p:nvPr/>
            </p:nvSpPr>
            <p:spPr>
              <a:xfrm>
                <a:off x="843280" y="2021406"/>
                <a:ext cx="726440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𝐶𝑜𝑠𝑡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01E13FC9-AFFD-42C6-B6FB-4191A0F1A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80" y="2021406"/>
                <a:ext cx="7264400" cy="1008225"/>
              </a:xfrm>
              <a:prstGeom prst="rect">
                <a:avLst/>
              </a:prstGeom>
              <a:blipFill>
                <a:blip r:embed="rId3"/>
                <a:stretch>
                  <a:fillRect l="-4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1E3C2B99-6585-4EB7-8666-D3A5C789BA7A}"/>
                  </a:ext>
                </a:extLst>
              </p:cNvPr>
              <p:cNvSpPr txBox="1"/>
              <p:nvPr/>
            </p:nvSpPr>
            <p:spPr>
              <a:xfrm>
                <a:off x="772160" y="3429000"/>
                <a:ext cx="974344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)] </m:t>
                                  </m:r>
                                </m:e>
                              </m:func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1E3C2B99-6585-4EB7-8666-D3A5C789B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3429000"/>
                <a:ext cx="9743440" cy="1008225"/>
              </a:xfrm>
              <a:prstGeom prst="rect">
                <a:avLst/>
              </a:prstGeom>
              <a:blipFill>
                <a:blip r:embed="rId4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ítulo 1">
            <a:extLst>
              <a:ext uri="{FF2B5EF4-FFF2-40B4-BE49-F238E27FC236}">
                <a16:creationId xmlns:a16="http://schemas.microsoft.com/office/drawing/2014/main" id="{4D76513C-2FD5-4630-8116-70E88DAF36A9}"/>
              </a:ext>
            </a:extLst>
          </p:cNvPr>
          <p:cNvSpPr txBox="1">
            <a:spLocks/>
          </p:cNvSpPr>
          <p:nvPr/>
        </p:nvSpPr>
        <p:spPr bwMode="black">
          <a:xfrm>
            <a:off x="4240996" y="4658099"/>
            <a:ext cx="6882765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Função Custo -&gt; Convexa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Com ela será possível encontrar os melhores parâmetros </a:t>
            </a:r>
            <a:r>
              <a:rPr lang="pt-BR" sz="1600" i="1" dirty="0" err="1">
                <a:solidFill>
                  <a:schemeClr val="tx1"/>
                </a:solidFill>
              </a:rPr>
              <a:t>theta</a:t>
            </a:r>
            <a:r>
              <a:rPr lang="pt-BR" sz="1600" i="1" dirty="0">
                <a:solidFill>
                  <a:schemeClr val="tx1"/>
                </a:solidFill>
              </a:rPr>
              <a:t> para o modelo</a:t>
            </a:r>
          </a:p>
        </p:txBody>
      </p:sp>
    </p:spTree>
    <p:extLst>
      <p:ext uri="{BB962C8B-B14F-4D97-AF65-F5344CB8AC3E}">
        <p14:creationId xmlns:p14="http://schemas.microsoft.com/office/powerpoint/2010/main" val="337990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Classificação Binária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302FFF-4C82-40BD-B78F-C1EF966DD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588" y="2105502"/>
            <a:ext cx="7887383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7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Função Custo Definitiva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1E3C2B99-6585-4EB7-8666-D3A5C789BA7A}"/>
                  </a:ext>
                </a:extLst>
              </p:cNvPr>
              <p:cNvSpPr txBox="1"/>
              <p:nvPr/>
            </p:nvSpPr>
            <p:spPr>
              <a:xfrm>
                <a:off x="4693920" y="3919871"/>
                <a:ext cx="1635760" cy="480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1E3C2B99-6585-4EB7-8666-D3A5C789B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920" y="3919871"/>
                <a:ext cx="1635760" cy="480773"/>
              </a:xfrm>
              <a:prstGeom prst="rect">
                <a:avLst/>
              </a:prstGeom>
              <a:blipFill>
                <a:blip r:embed="rId3"/>
                <a:stretch>
                  <a:fillRect l="-6343" b="-164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ítulo 1">
            <a:extLst>
              <a:ext uri="{FF2B5EF4-FFF2-40B4-BE49-F238E27FC236}">
                <a16:creationId xmlns:a16="http://schemas.microsoft.com/office/drawing/2014/main" id="{4D76513C-2FD5-4630-8116-70E88DAF36A9}"/>
              </a:ext>
            </a:extLst>
          </p:cNvPr>
          <p:cNvSpPr txBox="1">
            <a:spLocks/>
          </p:cNvSpPr>
          <p:nvPr/>
        </p:nvSpPr>
        <p:spPr bwMode="black">
          <a:xfrm>
            <a:off x="3566160" y="2756934"/>
            <a:ext cx="6882765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Para encontrar os melhores parâmetros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Temos que minimizar Função Custo</a:t>
            </a:r>
          </a:p>
        </p:txBody>
      </p:sp>
    </p:spTree>
    <p:extLst>
      <p:ext uri="{BB962C8B-B14F-4D97-AF65-F5344CB8AC3E}">
        <p14:creationId xmlns:p14="http://schemas.microsoft.com/office/powerpoint/2010/main" val="258479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8D808883-6C49-4043-A514-D0FF85147CB3}"/>
              </a:ext>
            </a:extLst>
          </p:cNvPr>
          <p:cNvSpPr txBox="1">
            <a:spLocks/>
          </p:cNvSpPr>
          <p:nvPr/>
        </p:nvSpPr>
        <p:spPr bwMode="black">
          <a:xfrm>
            <a:off x="1381760" y="2672081"/>
            <a:ext cx="10088880" cy="95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>
                <a:solidFill>
                  <a:schemeClr val="tx1"/>
                </a:solidFill>
              </a:rPr>
              <a:t>Como minimizar a Função Custo?</a:t>
            </a:r>
          </a:p>
        </p:txBody>
      </p:sp>
    </p:spTree>
    <p:extLst>
      <p:ext uri="{BB962C8B-B14F-4D97-AF65-F5344CB8AC3E}">
        <p14:creationId xmlns:p14="http://schemas.microsoft.com/office/powerpoint/2010/main" val="388891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Gradient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Descent</a:t>
            </a:r>
            <a:endParaRPr lang="pt-BR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/>
              <p:nvPr/>
            </p:nvSpPr>
            <p:spPr>
              <a:xfrm>
                <a:off x="772160" y="2169160"/>
                <a:ext cx="974344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)] </m:t>
                                  </m:r>
                                </m:e>
                              </m:func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2169160"/>
                <a:ext cx="9743440" cy="1008225"/>
              </a:xfrm>
              <a:prstGeom prst="rect">
                <a:avLst/>
              </a:prstGeom>
              <a:blipFill>
                <a:blip r:embed="rId3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166707A-6637-498F-8B2C-23D4B445BC08}"/>
                  </a:ext>
                </a:extLst>
              </p:cNvPr>
              <p:cNvSpPr txBox="1"/>
              <p:nvPr/>
            </p:nvSpPr>
            <p:spPr>
              <a:xfrm>
                <a:off x="772160" y="3680616"/>
                <a:ext cx="1635760" cy="480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166707A-6637-498F-8B2C-23D4B445B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3680616"/>
                <a:ext cx="1635760" cy="480773"/>
              </a:xfrm>
              <a:prstGeom prst="rect">
                <a:avLst/>
              </a:prstGeom>
              <a:blipFill>
                <a:blip r:embed="rId4"/>
                <a:stretch>
                  <a:fillRect l="-6343" b="-15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A642A39A-A5D6-46E1-8348-1223CCA37C5D}"/>
              </a:ext>
            </a:extLst>
          </p:cNvPr>
          <p:cNvSpPr txBox="1">
            <a:spLocks/>
          </p:cNvSpPr>
          <p:nvPr/>
        </p:nvSpPr>
        <p:spPr bwMode="black">
          <a:xfrm>
            <a:off x="3397717" y="3548710"/>
            <a:ext cx="11336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 err="1">
                <a:solidFill>
                  <a:schemeClr val="tx1"/>
                </a:solidFill>
              </a:rPr>
              <a:t>Repeat</a:t>
            </a:r>
            <a:r>
              <a:rPr lang="pt-BR" sz="1600" i="1" dirty="0">
                <a:solidFill>
                  <a:schemeClr val="tx1"/>
                </a:solidFill>
              </a:rPr>
              <a:t> {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F6ED3BB-1979-43DC-9EC2-220CAD74494F}"/>
                  </a:ext>
                </a:extLst>
              </p:cNvPr>
              <p:cNvSpPr txBox="1"/>
              <p:nvPr/>
            </p:nvSpPr>
            <p:spPr>
              <a:xfrm>
                <a:off x="4008120" y="4079526"/>
                <a:ext cx="3591560" cy="820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F6ED3BB-1979-43DC-9EC2-220CAD744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120" y="4079526"/>
                <a:ext cx="3591560" cy="820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>
            <a:extLst>
              <a:ext uri="{FF2B5EF4-FFF2-40B4-BE49-F238E27FC236}">
                <a16:creationId xmlns:a16="http://schemas.microsoft.com/office/drawing/2014/main" id="{5FE7D7CC-6029-4F5A-BD4D-00F99101198F}"/>
              </a:ext>
            </a:extLst>
          </p:cNvPr>
          <p:cNvSpPr txBox="1">
            <a:spLocks/>
          </p:cNvSpPr>
          <p:nvPr/>
        </p:nvSpPr>
        <p:spPr bwMode="black">
          <a:xfrm>
            <a:off x="6162040" y="4900520"/>
            <a:ext cx="2951480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Atualização simultânea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4346447-52F7-4153-BA5B-9B1F98A622F6}"/>
              </a:ext>
            </a:extLst>
          </p:cNvPr>
          <p:cNvSpPr txBox="1">
            <a:spLocks/>
          </p:cNvSpPr>
          <p:nvPr/>
        </p:nvSpPr>
        <p:spPr bwMode="black">
          <a:xfrm>
            <a:off x="3397717" y="5316495"/>
            <a:ext cx="28020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567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Gradient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Descent</a:t>
            </a:r>
            <a:endParaRPr lang="pt-BR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/>
              <p:nvPr/>
            </p:nvSpPr>
            <p:spPr>
              <a:xfrm>
                <a:off x="772160" y="2169160"/>
                <a:ext cx="974344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)] </m:t>
                                  </m:r>
                                </m:e>
                              </m:func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2169160"/>
                <a:ext cx="9743440" cy="1008225"/>
              </a:xfrm>
              <a:prstGeom prst="rect">
                <a:avLst/>
              </a:prstGeom>
              <a:blipFill>
                <a:blip r:embed="rId3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166707A-6637-498F-8B2C-23D4B445BC08}"/>
                  </a:ext>
                </a:extLst>
              </p:cNvPr>
              <p:cNvSpPr txBox="1"/>
              <p:nvPr/>
            </p:nvSpPr>
            <p:spPr>
              <a:xfrm>
                <a:off x="772160" y="3680616"/>
                <a:ext cx="1635760" cy="480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166707A-6637-498F-8B2C-23D4B445B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3680616"/>
                <a:ext cx="1635760" cy="480773"/>
              </a:xfrm>
              <a:prstGeom prst="rect">
                <a:avLst/>
              </a:prstGeom>
              <a:blipFill>
                <a:blip r:embed="rId4"/>
                <a:stretch>
                  <a:fillRect l="-6343" b="-15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A642A39A-A5D6-46E1-8348-1223CCA37C5D}"/>
              </a:ext>
            </a:extLst>
          </p:cNvPr>
          <p:cNvSpPr txBox="1">
            <a:spLocks/>
          </p:cNvSpPr>
          <p:nvPr/>
        </p:nvSpPr>
        <p:spPr bwMode="black">
          <a:xfrm>
            <a:off x="3397717" y="3546014"/>
            <a:ext cx="11336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 err="1">
                <a:solidFill>
                  <a:schemeClr val="tx1"/>
                </a:solidFill>
              </a:rPr>
              <a:t>Repeat</a:t>
            </a:r>
            <a:r>
              <a:rPr lang="pt-BR" sz="1600" i="1" dirty="0">
                <a:solidFill>
                  <a:schemeClr val="tx1"/>
                </a:solidFill>
              </a:rPr>
              <a:t> {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F6ED3BB-1979-43DC-9EC2-220CAD74494F}"/>
                  </a:ext>
                </a:extLst>
              </p:cNvPr>
              <p:cNvSpPr txBox="1"/>
              <p:nvPr/>
            </p:nvSpPr>
            <p:spPr>
              <a:xfrm>
                <a:off x="4008120" y="4076830"/>
                <a:ext cx="3591560" cy="820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F6ED3BB-1979-43DC-9EC2-220CAD744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120" y="4076830"/>
                <a:ext cx="3591560" cy="820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>
            <a:extLst>
              <a:ext uri="{FF2B5EF4-FFF2-40B4-BE49-F238E27FC236}">
                <a16:creationId xmlns:a16="http://schemas.microsoft.com/office/drawing/2014/main" id="{5FE7D7CC-6029-4F5A-BD4D-00F99101198F}"/>
              </a:ext>
            </a:extLst>
          </p:cNvPr>
          <p:cNvSpPr txBox="1">
            <a:spLocks/>
          </p:cNvSpPr>
          <p:nvPr/>
        </p:nvSpPr>
        <p:spPr bwMode="black">
          <a:xfrm>
            <a:off x="6162040" y="4900520"/>
            <a:ext cx="2951480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Atualização simultânea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4346447-52F7-4153-BA5B-9B1F98A622F6}"/>
              </a:ext>
            </a:extLst>
          </p:cNvPr>
          <p:cNvSpPr txBox="1">
            <a:spLocks/>
          </p:cNvSpPr>
          <p:nvPr/>
        </p:nvSpPr>
        <p:spPr bwMode="black">
          <a:xfrm>
            <a:off x="3397717" y="5316495"/>
            <a:ext cx="28020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F2E2210-AF7B-4E3D-8E19-55C750CA79D5}"/>
              </a:ext>
            </a:extLst>
          </p:cNvPr>
          <p:cNvSpPr/>
          <p:nvPr/>
        </p:nvSpPr>
        <p:spPr>
          <a:xfrm>
            <a:off x="5547360" y="3952240"/>
            <a:ext cx="1133643" cy="1008225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017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Gradient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Descent</a:t>
            </a:r>
            <a:endParaRPr lang="pt-BR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/>
              <p:nvPr/>
            </p:nvSpPr>
            <p:spPr>
              <a:xfrm>
                <a:off x="772160" y="2169160"/>
                <a:ext cx="974344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)] </m:t>
                                  </m:r>
                                </m:e>
                              </m:func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2169160"/>
                <a:ext cx="9743440" cy="1008225"/>
              </a:xfrm>
              <a:prstGeom prst="rect">
                <a:avLst/>
              </a:prstGeom>
              <a:blipFill>
                <a:blip r:embed="rId3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166707A-6637-498F-8B2C-23D4B445BC08}"/>
                  </a:ext>
                </a:extLst>
              </p:cNvPr>
              <p:cNvSpPr txBox="1"/>
              <p:nvPr/>
            </p:nvSpPr>
            <p:spPr>
              <a:xfrm>
                <a:off x="772160" y="3680616"/>
                <a:ext cx="1635760" cy="480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166707A-6637-498F-8B2C-23D4B445B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3680616"/>
                <a:ext cx="1635760" cy="480773"/>
              </a:xfrm>
              <a:prstGeom prst="rect">
                <a:avLst/>
              </a:prstGeom>
              <a:blipFill>
                <a:blip r:embed="rId4"/>
                <a:stretch>
                  <a:fillRect l="-6343" b="-15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A642A39A-A5D6-46E1-8348-1223CCA37C5D}"/>
              </a:ext>
            </a:extLst>
          </p:cNvPr>
          <p:cNvSpPr txBox="1">
            <a:spLocks/>
          </p:cNvSpPr>
          <p:nvPr/>
        </p:nvSpPr>
        <p:spPr bwMode="black">
          <a:xfrm>
            <a:off x="3397717" y="3546014"/>
            <a:ext cx="11336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 err="1">
                <a:solidFill>
                  <a:schemeClr val="tx1"/>
                </a:solidFill>
              </a:rPr>
              <a:t>Repeat</a:t>
            </a:r>
            <a:r>
              <a:rPr lang="pt-BR" sz="1600" i="1" dirty="0">
                <a:solidFill>
                  <a:schemeClr val="tx1"/>
                </a:solidFill>
              </a:rPr>
              <a:t> {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F6ED3BB-1979-43DC-9EC2-220CAD74494F}"/>
                  </a:ext>
                </a:extLst>
              </p:cNvPr>
              <p:cNvSpPr txBox="1"/>
              <p:nvPr/>
            </p:nvSpPr>
            <p:spPr>
              <a:xfrm>
                <a:off x="4008120" y="4076830"/>
                <a:ext cx="481076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F6ED3BB-1979-43DC-9EC2-220CAD744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120" y="4076830"/>
                <a:ext cx="4810760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>
            <a:extLst>
              <a:ext uri="{FF2B5EF4-FFF2-40B4-BE49-F238E27FC236}">
                <a16:creationId xmlns:a16="http://schemas.microsoft.com/office/drawing/2014/main" id="{5FE7D7CC-6029-4F5A-BD4D-00F99101198F}"/>
              </a:ext>
            </a:extLst>
          </p:cNvPr>
          <p:cNvSpPr txBox="1">
            <a:spLocks/>
          </p:cNvSpPr>
          <p:nvPr/>
        </p:nvSpPr>
        <p:spPr bwMode="black">
          <a:xfrm>
            <a:off x="6606540" y="4992129"/>
            <a:ext cx="2951480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Atualização simultânea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4346447-52F7-4153-BA5B-9B1F98A622F6}"/>
              </a:ext>
            </a:extLst>
          </p:cNvPr>
          <p:cNvSpPr txBox="1">
            <a:spLocks/>
          </p:cNvSpPr>
          <p:nvPr/>
        </p:nvSpPr>
        <p:spPr bwMode="black">
          <a:xfrm>
            <a:off x="3397717" y="5316495"/>
            <a:ext cx="28020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3D7AE28-6994-4A31-B6BB-65281BBF3922}"/>
              </a:ext>
            </a:extLst>
          </p:cNvPr>
          <p:cNvSpPr txBox="1">
            <a:spLocks/>
          </p:cNvSpPr>
          <p:nvPr/>
        </p:nvSpPr>
        <p:spPr bwMode="black">
          <a:xfrm>
            <a:off x="4145280" y="5564372"/>
            <a:ext cx="6882765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Algo a recordar da Regressão Linear?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A mudança está na definição da função </a:t>
            </a:r>
            <a:r>
              <a:rPr lang="pt-BR" sz="1600" i="1" dirty="0" err="1">
                <a:solidFill>
                  <a:schemeClr val="tx1"/>
                </a:solidFill>
              </a:rPr>
              <a:t>hypothesis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10EF9CB-63B9-471B-93AD-D47BAD4B37A6}"/>
                  </a:ext>
                </a:extLst>
              </p:cNvPr>
              <p:cNvSpPr txBox="1"/>
              <p:nvPr/>
            </p:nvSpPr>
            <p:spPr>
              <a:xfrm>
                <a:off x="9728200" y="4076830"/>
                <a:ext cx="18034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10EF9CB-63B9-471B-93AD-D47BAD4B3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200" y="4076830"/>
                <a:ext cx="1803400" cy="276999"/>
              </a:xfrm>
              <a:prstGeom prst="rect">
                <a:avLst/>
              </a:prstGeom>
              <a:blipFill>
                <a:blip r:embed="rId6"/>
                <a:stretch>
                  <a:fillRect l="-4730" t="-4444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EE4AF14A-3943-4EDF-9926-CD8BD8560423}"/>
                  </a:ext>
                </a:extLst>
              </p:cNvPr>
              <p:cNvSpPr txBox="1"/>
              <p:nvPr/>
            </p:nvSpPr>
            <p:spPr>
              <a:xfrm>
                <a:off x="9728200" y="4455886"/>
                <a:ext cx="1905715" cy="553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EE4AF14A-3943-4EDF-9926-CD8BD8560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200" y="4455886"/>
                <a:ext cx="1905715" cy="5536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62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Exercício – </a:t>
            </a:r>
            <a:r>
              <a:rPr lang="pt-BR" dirty="0" err="1">
                <a:solidFill>
                  <a:schemeClr val="bg2"/>
                </a:solidFill>
              </a:rPr>
              <a:t>Gradient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Descent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D09813C-BB57-434E-AAC7-E63EDD3C6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380" y="1902142"/>
            <a:ext cx="87630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Vetorização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Otimizando a implementação de funções</a:t>
            </a:r>
          </a:p>
        </p:txBody>
      </p:sp>
    </p:spTree>
    <p:extLst>
      <p:ext uri="{BB962C8B-B14F-4D97-AF65-F5344CB8AC3E}">
        <p14:creationId xmlns:p14="http://schemas.microsoft.com/office/powerpoint/2010/main" val="224196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Implementações Vetorizadas – </a:t>
            </a:r>
            <a:r>
              <a:rPr lang="pt-BR" dirty="0" err="1">
                <a:solidFill>
                  <a:schemeClr val="bg2"/>
                </a:solidFill>
              </a:rPr>
              <a:t>Cost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Function</a:t>
            </a:r>
            <a:endParaRPr lang="pt-BR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/>
              <p:nvPr/>
            </p:nvSpPr>
            <p:spPr>
              <a:xfrm>
                <a:off x="1889760" y="2273145"/>
                <a:ext cx="974344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)] </m:t>
                                  </m:r>
                                </m:e>
                              </m:func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60" y="2273145"/>
                <a:ext cx="9743440" cy="1008225"/>
              </a:xfrm>
              <a:prstGeom prst="rect">
                <a:avLst/>
              </a:prstGeom>
              <a:blipFill>
                <a:blip r:embed="rId3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65AFD26E-D2B2-460E-9D94-60B583EC20E7}"/>
                  </a:ext>
                </a:extLst>
              </p:cNvPr>
              <p:cNvSpPr txBox="1"/>
              <p:nvPr/>
            </p:nvSpPr>
            <p:spPr>
              <a:xfrm>
                <a:off x="1788160" y="5153815"/>
                <a:ext cx="5902960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65AFD26E-D2B2-460E-9D94-60B583EC2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160" y="5153815"/>
                <a:ext cx="5902960" cy="693908"/>
              </a:xfrm>
              <a:prstGeom prst="rect">
                <a:avLst/>
              </a:prstGeom>
              <a:blipFill>
                <a:blip r:embed="rId4"/>
                <a:stretch>
                  <a:fillRect l="-5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B75B1492-CD9A-46C5-828D-D12AC12F6A51}"/>
                  </a:ext>
                </a:extLst>
              </p:cNvPr>
              <p:cNvSpPr txBox="1"/>
              <p:nvPr/>
            </p:nvSpPr>
            <p:spPr>
              <a:xfrm>
                <a:off x="1788160" y="4584855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B75B1492-CD9A-46C5-828D-D12AC12F6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160" y="4584855"/>
                <a:ext cx="1524000" cy="369332"/>
              </a:xfrm>
              <a:prstGeom prst="rect">
                <a:avLst/>
              </a:prstGeom>
              <a:blipFill>
                <a:blip r:embed="rId5"/>
                <a:stretch>
                  <a:fillRect l="-7200" r="-1200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B3393376-5523-4448-9C98-9FF2070CA19A}"/>
              </a:ext>
            </a:extLst>
          </p:cNvPr>
          <p:cNvSpPr/>
          <p:nvPr/>
        </p:nvSpPr>
        <p:spPr>
          <a:xfrm>
            <a:off x="5212080" y="3352490"/>
            <a:ext cx="883920" cy="1008225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66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Implementações Vetorizadas – </a:t>
            </a:r>
            <a:r>
              <a:rPr lang="pt-BR" dirty="0" err="1">
                <a:solidFill>
                  <a:schemeClr val="bg2"/>
                </a:solidFill>
              </a:rPr>
              <a:t>Gradient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Descent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B3393376-5523-4448-9C98-9FF2070CA19A}"/>
              </a:ext>
            </a:extLst>
          </p:cNvPr>
          <p:cNvSpPr/>
          <p:nvPr/>
        </p:nvSpPr>
        <p:spPr>
          <a:xfrm>
            <a:off x="4452620" y="3736562"/>
            <a:ext cx="883920" cy="1008225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E40ABFF-311F-41D3-BDBD-A87A9226BF62}"/>
              </a:ext>
            </a:extLst>
          </p:cNvPr>
          <p:cNvSpPr txBox="1">
            <a:spLocks/>
          </p:cNvSpPr>
          <p:nvPr/>
        </p:nvSpPr>
        <p:spPr bwMode="black">
          <a:xfrm>
            <a:off x="2290277" y="2022014"/>
            <a:ext cx="11336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 err="1">
                <a:solidFill>
                  <a:schemeClr val="tx1"/>
                </a:solidFill>
              </a:rPr>
              <a:t>Repeat</a:t>
            </a:r>
            <a:r>
              <a:rPr lang="pt-BR" sz="1600" i="1" dirty="0">
                <a:solidFill>
                  <a:schemeClr val="tx1"/>
                </a:solidFill>
              </a:rPr>
              <a:t> {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B91D4FD-B266-406A-A817-9B552ADBFBC8}"/>
                  </a:ext>
                </a:extLst>
              </p:cNvPr>
              <p:cNvSpPr txBox="1"/>
              <p:nvPr/>
            </p:nvSpPr>
            <p:spPr>
              <a:xfrm>
                <a:off x="2931160" y="2292401"/>
                <a:ext cx="481076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B91D4FD-B266-406A-A817-9B552ADBF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160" y="2292401"/>
                <a:ext cx="4810760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>
            <a:extLst>
              <a:ext uri="{FF2B5EF4-FFF2-40B4-BE49-F238E27FC236}">
                <a16:creationId xmlns:a16="http://schemas.microsoft.com/office/drawing/2014/main" id="{2D1D7696-B16C-4244-8BB2-AA8C5FAF78A8}"/>
              </a:ext>
            </a:extLst>
          </p:cNvPr>
          <p:cNvSpPr txBox="1">
            <a:spLocks/>
          </p:cNvSpPr>
          <p:nvPr/>
        </p:nvSpPr>
        <p:spPr bwMode="black">
          <a:xfrm>
            <a:off x="5519420" y="3090239"/>
            <a:ext cx="2951480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Atualização simultânea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A31AE2D-E457-45FB-B767-B6B59AF46EE5}"/>
              </a:ext>
            </a:extLst>
          </p:cNvPr>
          <p:cNvSpPr txBox="1">
            <a:spLocks/>
          </p:cNvSpPr>
          <p:nvPr/>
        </p:nvSpPr>
        <p:spPr bwMode="black">
          <a:xfrm>
            <a:off x="2290277" y="3300626"/>
            <a:ext cx="28020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4E380B9-2E37-4DBD-9AFA-FAE7B26FAD29}"/>
                  </a:ext>
                </a:extLst>
              </p:cNvPr>
              <p:cNvSpPr txBox="1"/>
              <p:nvPr/>
            </p:nvSpPr>
            <p:spPr>
              <a:xfrm>
                <a:off x="3408680" y="5035601"/>
                <a:ext cx="4810760" cy="644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4E380B9-2E37-4DBD-9AFA-FAE7B26FA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680" y="5035601"/>
                <a:ext cx="4810760" cy="644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86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 err="1"/>
              <a:t>Advance</a:t>
            </a:r>
            <a:r>
              <a:rPr lang="pt-BR" dirty="0"/>
              <a:t> </a:t>
            </a:r>
            <a:r>
              <a:rPr lang="pt-BR" dirty="0" err="1"/>
              <a:t>Optimization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Conhecendo outras funções de custo</a:t>
            </a:r>
          </a:p>
        </p:txBody>
      </p:sp>
    </p:spTree>
    <p:extLst>
      <p:ext uri="{BB962C8B-B14F-4D97-AF65-F5344CB8AC3E}">
        <p14:creationId xmlns:p14="http://schemas.microsoft.com/office/powerpoint/2010/main" val="210666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Classificação Binária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302FFF-4C82-40BD-B78F-C1EF966DD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2180183"/>
            <a:ext cx="5516631" cy="2547778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2F666AC-A61F-4368-8F5C-63F72E9C36D4}"/>
              </a:ext>
            </a:extLst>
          </p:cNvPr>
          <p:cNvSpPr txBox="1">
            <a:spLocks/>
          </p:cNvSpPr>
          <p:nvPr/>
        </p:nvSpPr>
        <p:spPr bwMode="black">
          <a:xfrm>
            <a:off x="6333957" y="2180183"/>
            <a:ext cx="4445804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Regressão Linear não funciona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O que fazer com valores contínuos da reta?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07D6208-3360-44A0-98D1-9F15CE541781}"/>
              </a:ext>
            </a:extLst>
          </p:cNvPr>
          <p:cNvSpPr txBox="1">
            <a:spLocks/>
          </p:cNvSpPr>
          <p:nvPr/>
        </p:nvSpPr>
        <p:spPr bwMode="black">
          <a:xfrm>
            <a:off x="6333956" y="3226663"/>
            <a:ext cx="5858043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 err="1">
                <a:solidFill>
                  <a:schemeClr val="tx1"/>
                </a:solidFill>
              </a:rPr>
              <a:t>Threshold</a:t>
            </a:r>
            <a:r>
              <a:rPr lang="pt-BR" sz="2400" dirty="0">
                <a:solidFill>
                  <a:schemeClr val="tx1"/>
                </a:solidFill>
              </a:rPr>
              <a:t> é </a:t>
            </a:r>
            <a:r>
              <a:rPr lang="pt-BR" sz="2400" dirty="0" err="1">
                <a:solidFill>
                  <a:schemeClr val="tx1"/>
                </a:solidFill>
              </a:rPr>
              <a:t>inefetivo</a:t>
            </a:r>
            <a:endParaRPr lang="pt-BR" sz="2400" dirty="0">
              <a:solidFill>
                <a:schemeClr val="tx1"/>
              </a:solidFill>
            </a:endParaRPr>
          </a:p>
          <a:p>
            <a:r>
              <a:rPr lang="pt-BR" sz="1600" i="1" dirty="0">
                <a:solidFill>
                  <a:schemeClr val="tx1"/>
                </a:solidFill>
              </a:rPr>
              <a:t>Mesmo com um limite, haveria classificações incorretas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D6EE512-2225-4420-819E-DBB78291D783}"/>
                  </a:ext>
                </a:extLst>
              </p:cNvPr>
              <p:cNvSpPr txBox="1"/>
              <p:nvPr/>
            </p:nvSpPr>
            <p:spPr>
              <a:xfrm>
                <a:off x="2683447" y="5373281"/>
                <a:ext cx="17493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D6EE512-2225-4420-819E-DBB78291D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447" y="5373281"/>
                <a:ext cx="1749325" cy="369332"/>
              </a:xfrm>
              <a:prstGeom prst="rect">
                <a:avLst/>
              </a:prstGeom>
              <a:blipFill>
                <a:blip r:embed="rId4"/>
                <a:stretch>
                  <a:fillRect l="-3833" r="-1742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3B65397D-740C-42BC-9099-72E2E5FF8A56}"/>
                  </a:ext>
                </a:extLst>
              </p:cNvPr>
              <p:cNvSpPr/>
              <p:nvPr/>
            </p:nvSpPr>
            <p:spPr>
              <a:xfrm>
                <a:off x="2326323" y="5742613"/>
                <a:ext cx="2300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𝑝𝑜𝑑𝑒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𝑠𝑒𝑟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 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𝑜𝑢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3B65397D-740C-42BC-9099-72E2E5FF8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23" y="5742613"/>
                <a:ext cx="230056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8595AAC-06E1-49EC-8C7A-566B39E2BE1B}"/>
                  </a:ext>
                </a:extLst>
              </p:cNvPr>
              <p:cNvSpPr txBox="1"/>
              <p:nvPr/>
            </p:nvSpPr>
            <p:spPr>
              <a:xfrm>
                <a:off x="7499287" y="5475308"/>
                <a:ext cx="14680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𝑜𝑢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8595AAC-06E1-49EC-8C7A-566B39E2B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287" y="5475308"/>
                <a:ext cx="1468031" cy="369332"/>
              </a:xfrm>
              <a:prstGeom prst="rect">
                <a:avLst/>
              </a:prstGeom>
              <a:blipFill>
                <a:blip r:embed="rId6"/>
                <a:stretch>
                  <a:fillRect l="-4564" r="-4564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D07B5C8-122C-4517-9BE2-79E9858856D1}"/>
              </a:ext>
            </a:extLst>
          </p:cNvPr>
          <p:cNvCxnSpPr/>
          <p:nvPr/>
        </p:nvCxnSpPr>
        <p:spPr>
          <a:xfrm>
            <a:off x="4897120" y="5638800"/>
            <a:ext cx="2113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78119C60-C559-4414-81E8-4558A95C9626}"/>
                  </a:ext>
                </a:extLst>
              </p:cNvPr>
              <p:cNvSpPr/>
              <p:nvPr/>
            </p:nvSpPr>
            <p:spPr>
              <a:xfrm>
                <a:off x="5337852" y="5302252"/>
                <a:ext cx="1292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𝑄𝑢𝑒𝑟𝑒𝑚𝑜𝑠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78119C60-C559-4414-81E8-4558A95C9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852" y="5302252"/>
                <a:ext cx="1292277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inal de Multiplicação 10">
            <a:extLst>
              <a:ext uri="{FF2B5EF4-FFF2-40B4-BE49-F238E27FC236}">
                <a16:creationId xmlns:a16="http://schemas.microsoft.com/office/drawing/2014/main" id="{2E1A7BC4-BD70-40F8-875F-D16FA08F22EC}"/>
              </a:ext>
            </a:extLst>
          </p:cNvPr>
          <p:cNvSpPr/>
          <p:nvPr/>
        </p:nvSpPr>
        <p:spPr>
          <a:xfrm>
            <a:off x="2717267" y="4956003"/>
            <a:ext cx="1600146" cy="1573220"/>
          </a:xfrm>
          <a:prstGeom prst="mathMultiply">
            <a:avLst/>
          </a:prstGeom>
          <a:solidFill>
            <a:schemeClr val="accent1">
              <a:lumMod val="40000"/>
              <a:lumOff val="6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217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2" grpId="0"/>
      <p:bldP spid="9" grpId="0"/>
      <p:bldP spid="12" grpId="0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Advanced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Optimization</a:t>
            </a:r>
            <a:r>
              <a:rPr lang="pt-BR" dirty="0">
                <a:solidFill>
                  <a:schemeClr val="bg2"/>
                </a:solidFill>
              </a:rPr>
              <a:t> – General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F7EBB61-BD55-4B0E-A975-ACFB7B3F02D5}"/>
              </a:ext>
            </a:extLst>
          </p:cNvPr>
          <p:cNvSpPr txBox="1">
            <a:spLocks/>
          </p:cNvSpPr>
          <p:nvPr/>
        </p:nvSpPr>
        <p:spPr bwMode="black">
          <a:xfrm>
            <a:off x="1463041" y="2182728"/>
            <a:ext cx="117856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Temos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Queremos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450FC7A-CC6C-48FD-A695-2D5A669B1E32}"/>
                  </a:ext>
                </a:extLst>
              </p:cNvPr>
              <p:cNvSpPr txBox="1"/>
              <p:nvPr/>
            </p:nvSpPr>
            <p:spPr>
              <a:xfrm>
                <a:off x="3271520" y="2126791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450FC7A-CC6C-48FD-A695-2D5A669B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520" y="2126791"/>
                <a:ext cx="731520" cy="369332"/>
              </a:xfrm>
              <a:prstGeom prst="rect">
                <a:avLst/>
              </a:prstGeom>
              <a:blipFill>
                <a:blip r:embed="rId3"/>
                <a:stretch>
                  <a:fillRect l="-18333" b="-3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B0A93EAC-3ACC-4243-A34C-90471F8D3506}"/>
                  </a:ext>
                </a:extLst>
              </p:cNvPr>
              <p:cNvSpPr txBox="1"/>
              <p:nvPr/>
            </p:nvSpPr>
            <p:spPr>
              <a:xfrm>
                <a:off x="3271520" y="2724907"/>
                <a:ext cx="1330960" cy="480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B0A93EAC-3ACC-4243-A34C-90471F8D3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520" y="2724907"/>
                <a:ext cx="1330960" cy="480773"/>
              </a:xfrm>
              <a:prstGeom prst="rect">
                <a:avLst/>
              </a:prstGeom>
              <a:blipFill>
                <a:blip r:embed="rId4"/>
                <a:stretch>
                  <a:fillRect l="-7798" b="-15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D42EEEDA-6F77-446C-9D40-334318A8FBD9}"/>
              </a:ext>
            </a:extLst>
          </p:cNvPr>
          <p:cNvCxnSpPr/>
          <p:nvPr/>
        </p:nvCxnSpPr>
        <p:spPr>
          <a:xfrm flipV="1">
            <a:off x="2499360" y="2311457"/>
            <a:ext cx="660400" cy="1846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B6A22FF0-5C6D-4867-86E9-CD0F76CB3D98}"/>
              </a:ext>
            </a:extLst>
          </p:cNvPr>
          <p:cNvCxnSpPr>
            <a:cxnSpLocks/>
          </p:cNvCxnSpPr>
          <p:nvPr/>
        </p:nvCxnSpPr>
        <p:spPr>
          <a:xfrm>
            <a:off x="2499360" y="2822382"/>
            <a:ext cx="660400" cy="1429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C56D32FB-9E7E-4AE0-831A-74B96686B2D5}"/>
              </a:ext>
            </a:extLst>
          </p:cNvPr>
          <p:cNvSpPr txBox="1">
            <a:spLocks/>
          </p:cNvSpPr>
          <p:nvPr/>
        </p:nvSpPr>
        <p:spPr bwMode="black">
          <a:xfrm>
            <a:off x="6543040" y="2182728"/>
            <a:ext cx="392176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O que devemos calcular...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...para se chegar ao resultado almejado?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C939729-9840-4C71-8665-5EB398A07830}"/>
                  </a:ext>
                </a:extLst>
              </p:cNvPr>
              <p:cNvSpPr txBox="1"/>
              <p:nvPr/>
            </p:nvSpPr>
            <p:spPr>
              <a:xfrm>
                <a:off x="7257849" y="3413427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C939729-9840-4C71-8665-5EB398A07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849" y="3413427"/>
                <a:ext cx="731520" cy="369332"/>
              </a:xfrm>
              <a:prstGeom prst="rect">
                <a:avLst/>
              </a:prstGeom>
              <a:blipFill>
                <a:blip r:embed="rId5"/>
                <a:stretch>
                  <a:fillRect l="-18333" b="-278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49A3FEE6-6CAC-4203-9967-FF406353646B}"/>
                  </a:ext>
                </a:extLst>
              </p:cNvPr>
              <p:cNvSpPr txBox="1"/>
              <p:nvPr/>
            </p:nvSpPr>
            <p:spPr>
              <a:xfrm>
                <a:off x="8402320" y="3205680"/>
                <a:ext cx="944880" cy="806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49A3FEE6-6CAC-4203-9967-FF4063536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320" y="3205680"/>
                <a:ext cx="944880" cy="806503"/>
              </a:xfrm>
              <a:prstGeom prst="rect">
                <a:avLst/>
              </a:prstGeom>
              <a:blipFill>
                <a:blip r:embed="rId6"/>
                <a:stretch>
                  <a:fillRect r="-77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tângulo 20">
            <a:extLst>
              <a:ext uri="{FF2B5EF4-FFF2-40B4-BE49-F238E27FC236}">
                <a16:creationId xmlns:a16="http://schemas.microsoft.com/office/drawing/2014/main" id="{4900196D-E848-40D3-A2B1-8B086CC4F3AF}"/>
              </a:ext>
            </a:extLst>
          </p:cNvPr>
          <p:cNvSpPr/>
          <p:nvPr/>
        </p:nvSpPr>
        <p:spPr>
          <a:xfrm>
            <a:off x="8307938" y="3104818"/>
            <a:ext cx="1133643" cy="1008225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4C481A2-C98D-459D-9412-34177206CC34}"/>
              </a:ext>
            </a:extLst>
          </p:cNvPr>
          <p:cNvSpPr/>
          <p:nvPr/>
        </p:nvSpPr>
        <p:spPr>
          <a:xfrm>
            <a:off x="6933396" y="3104818"/>
            <a:ext cx="1133643" cy="1008225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064602A1-8A20-46E4-8E06-399641259C81}"/>
              </a:ext>
            </a:extLst>
          </p:cNvPr>
          <p:cNvSpPr txBox="1">
            <a:spLocks/>
          </p:cNvSpPr>
          <p:nvPr/>
        </p:nvSpPr>
        <p:spPr bwMode="black">
          <a:xfrm>
            <a:off x="2444285" y="4149685"/>
            <a:ext cx="11336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 err="1">
                <a:solidFill>
                  <a:schemeClr val="tx1"/>
                </a:solidFill>
              </a:rPr>
              <a:t>Repeat</a:t>
            </a:r>
            <a:r>
              <a:rPr lang="pt-BR" sz="1600" i="1" dirty="0">
                <a:solidFill>
                  <a:schemeClr val="tx1"/>
                </a:solidFill>
              </a:rPr>
              <a:t> {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9032AB81-83F3-4E93-A805-67A15E33A82E}"/>
                  </a:ext>
                </a:extLst>
              </p:cNvPr>
              <p:cNvSpPr txBox="1"/>
              <p:nvPr/>
            </p:nvSpPr>
            <p:spPr>
              <a:xfrm>
                <a:off x="3054688" y="4680501"/>
                <a:ext cx="3591560" cy="820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9032AB81-83F3-4E93-A805-67A15E33A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688" y="4680501"/>
                <a:ext cx="3591560" cy="8209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ítulo 1">
            <a:extLst>
              <a:ext uri="{FF2B5EF4-FFF2-40B4-BE49-F238E27FC236}">
                <a16:creationId xmlns:a16="http://schemas.microsoft.com/office/drawing/2014/main" id="{409D5091-220F-4C3A-AF06-1365C8CB0F0C}"/>
              </a:ext>
            </a:extLst>
          </p:cNvPr>
          <p:cNvSpPr txBox="1">
            <a:spLocks/>
          </p:cNvSpPr>
          <p:nvPr/>
        </p:nvSpPr>
        <p:spPr bwMode="black">
          <a:xfrm>
            <a:off x="4676140" y="5956920"/>
            <a:ext cx="2951480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Atualização simultânea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60DBD189-1CEF-4F47-91CE-BFE8EDC1630D}"/>
              </a:ext>
            </a:extLst>
          </p:cNvPr>
          <p:cNvSpPr txBox="1">
            <a:spLocks/>
          </p:cNvSpPr>
          <p:nvPr/>
        </p:nvSpPr>
        <p:spPr bwMode="black">
          <a:xfrm>
            <a:off x="2468880" y="5555041"/>
            <a:ext cx="28020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}</a:t>
            </a:r>
          </a:p>
        </p:txBody>
      </p: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9A34C883-952F-459F-9ACF-6FAC5E2F63B7}"/>
              </a:ext>
            </a:extLst>
          </p:cNvPr>
          <p:cNvCxnSpPr>
            <a:cxnSpLocks/>
            <a:stCxn id="21" idx="2"/>
            <a:endCxn id="24" idx="2"/>
          </p:cNvCxnSpPr>
          <p:nvPr/>
        </p:nvCxnSpPr>
        <p:spPr>
          <a:xfrm rot="5400000">
            <a:off x="6168388" y="2795123"/>
            <a:ext cx="1388452" cy="4024292"/>
          </a:xfrm>
          <a:prstGeom prst="bentConnector3">
            <a:avLst>
              <a:gd name="adj1" fmla="val 11646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: Angulado 34">
            <a:extLst>
              <a:ext uri="{FF2B5EF4-FFF2-40B4-BE49-F238E27FC236}">
                <a16:creationId xmlns:a16="http://schemas.microsoft.com/office/drawing/2014/main" id="{E7F09248-61D1-436F-B4CE-55385FCCA098}"/>
              </a:ext>
            </a:extLst>
          </p:cNvPr>
          <p:cNvCxnSpPr>
            <a:cxnSpLocks/>
          </p:cNvCxnSpPr>
          <p:nvPr/>
        </p:nvCxnSpPr>
        <p:spPr>
          <a:xfrm rot="5400000">
            <a:off x="5367428" y="3465826"/>
            <a:ext cx="1501130" cy="1427479"/>
          </a:xfrm>
          <a:prstGeom prst="bentConnector3">
            <a:avLst>
              <a:gd name="adj1" fmla="val 126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74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4" grpId="0"/>
      <p:bldP spid="25" grpId="0"/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Advanced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Optimization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16025DD4-00B9-4544-B922-98378E34118B}"/>
              </a:ext>
            </a:extLst>
          </p:cNvPr>
          <p:cNvSpPr txBox="1">
            <a:spLocks/>
          </p:cNvSpPr>
          <p:nvPr/>
        </p:nvSpPr>
        <p:spPr bwMode="black">
          <a:xfrm>
            <a:off x="1330960" y="2202249"/>
            <a:ext cx="624840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Alguns algoritmos que fazem esse papel: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3C028818-0245-4D8A-8C11-8DF62EB9748A}"/>
                  </a:ext>
                </a:extLst>
              </p:cNvPr>
              <p:cNvSpPr txBox="1"/>
              <p:nvPr/>
            </p:nvSpPr>
            <p:spPr>
              <a:xfrm>
                <a:off x="2773680" y="3872596"/>
                <a:ext cx="28323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𝐶𝑜𝑛𝑗𝑢𝑔𝑎𝑡𝑒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𝐺𝑟𝑎𝑑𝑖𝑒𝑛𝑡</m:t>
                      </m:r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3C028818-0245-4D8A-8C11-8DF62EB97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680" y="3872596"/>
                <a:ext cx="2832314" cy="369332"/>
              </a:xfrm>
              <a:prstGeom prst="rect">
                <a:avLst/>
              </a:prstGeom>
              <a:blipFill>
                <a:blip r:embed="rId3"/>
                <a:stretch>
                  <a:fillRect l="-3226" r="-2151" b="-327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5EACD70D-94CD-418B-B0FA-D0D8529E4498}"/>
                  </a:ext>
                </a:extLst>
              </p:cNvPr>
              <p:cNvSpPr/>
              <p:nvPr/>
            </p:nvSpPr>
            <p:spPr>
              <a:xfrm>
                <a:off x="2692400" y="4392414"/>
                <a:ext cx="10066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𝐵𝐹𝐺𝑆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5EACD70D-94CD-418B-B0FA-D0D8529E4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400" y="4392414"/>
                <a:ext cx="100662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95F0451D-1D98-4323-9D41-216177536A02}"/>
                  </a:ext>
                </a:extLst>
              </p:cNvPr>
              <p:cNvSpPr/>
              <p:nvPr/>
            </p:nvSpPr>
            <p:spPr>
              <a:xfrm>
                <a:off x="2692400" y="4942861"/>
                <a:ext cx="15424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𝐵𝐹𝐺𝑆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95F0451D-1D98-4323-9D41-216177536A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400" y="4942861"/>
                <a:ext cx="154247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A77425F3-A72E-44C3-A8BB-1E3269D4C483}"/>
                  </a:ext>
                </a:extLst>
              </p:cNvPr>
              <p:cNvSpPr txBox="1"/>
              <p:nvPr/>
            </p:nvSpPr>
            <p:spPr>
              <a:xfrm>
                <a:off x="2773680" y="3352779"/>
                <a:ext cx="2488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𝐺𝑟𝑎𝑑𝑖𝑒𝑛𝑡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𝐷𝑒𝑠𝑐𝑒𝑛𝑡</m:t>
                      </m:r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A77425F3-A72E-44C3-A8BB-1E3269D4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680" y="3352779"/>
                <a:ext cx="2488438" cy="369332"/>
              </a:xfrm>
              <a:prstGeom prst="rect">
                <a:avLst/>
              </a:prstGeom>
              <a:blipFill>
                <a:blip r:embed="rId6"/>
                <a:stretch>
                  <a:fillRect l="-2451" r="-2206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34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Exemplo de Otimização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F4BB0D6-2E2E-4A5E-97A5-966B79798A2C}"/>
                  </a:ext>
                </a:extLst>
              </p:cNvPr>
              <p:cNvSpPr txBox="1"/>
              <p:nvPr/>
            </p:nvSpPr>
            <p:spPr>
              <a:xfrm>
                <a:off x="863600" y="2362200"/>
                <a:ext cx="1189428" cy="6902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F4BB0D6-2E2E-4A5E-97A5-966B79798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" y="2362200"/>
                <a:ext cx="1189428" cy="6902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8985FE8-3815-4DA3-B698-181643CA1EE1}"/>
                  </a:ext>
                </a:extLst>
              </p:cNvPr>
              <p:cNvSpPr txBox="1"/>
              <p:nvPr/>
            </p:nvSpPr>
            <p:spPr>
              <a:xfrm>
                <a:off x="863600" y="3713508"/>
                <a:ext cx="38201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8985FE8-3815-4DA3-B698-181643CA1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" y="3713508"/>
                <a:ext cx="3820160" cy="369332"/>
              </a:xfrm>
              <a:prstGeom prst="rect">
                <a:avLst/>
              </a:prstGeom>
              <a:blipFill>
                <a:blip r:embed="rId4"/>
                <a:stretch>
                  <a:fillRect l="-3514" r="-160" b="-278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>
            <a:extLst>
              <a:ext uri="{FF2B5EF4-FFF2-40B4-BE49-F238E27FC236}">
                <a16:creationId xmlns:a16="http://schemas.microsoft.com/office/drawing/2014/main" id="{5EAE9782-53CA-49FC-817C-0F29783FBB71}"/>
              </a:ext>
            </a:extLst>
          </p:cNvPr>
          <p:cNvSpPr txBox="1">
            <a:spLocks/>
          </p:cNvSpPr>
          <p:nvPr/>
        </p:nvSpPr>
        <p:spPr bwMode="black">
          <a:xfrm>
            <a:off x="441157" y="1952739"/>
            <a:ext cx="1489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Parâmetros: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9ACF670-E47F-4E6B-ABA1-BE32DEA3BAB9}"/>
              </a:ext>
            </a:extLst>
          </p:cNvPr>
          <p:cNvSpPr txBox="1">
            <a:spLocks/>
          </p:cNvSpPr>
          <p:nvPr/>
        </p:nvSpPr>
        <p:spPr bwMode="black">
          <a:xfrm>
            <a:off x="441157" y="3206707"/>
            <a:ext cx="1489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Função Custo: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41A58CD-6246-446C-AAE2-2669FAAD68EA}"/>
              </a:ext>
            </a:extLst>
          </p:cNvPr>
          <p:cNvSpPr txBox="1">
            <a:spLocks/>
          </p:cNvSpPr>
          <p:nvPr/>
        </p:nvSpPr>
        <p:spPr bwMode="black">
          <a:xfrm>
            <a:off x="441157" y="4346489"/>
            <a:ext cx="1997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Derivadas Parciais: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3890800-A903-41E4-B09D-D57D856762EE}"/>
                  </a:ext>
                </a:extLst>
              </p:cNvPr>
              <p:cNvSpPr txBox="1"/>
              <p:nvPr/>
            </p:nvSpPr>
            <p:spPr>
              <a:xfrm>
                <a:off x="772160" y="4906246"/>
                <a:ext cx="3251200" cy="762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−5)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3890800-A903-41E4-B09D-D57D85676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4906246"/>
                <a:ext cx="3251200" cy="762709"/>
              </a:xfrm>
              <a:prstGeom prst="rect">
                <a:avLst/>
              </a:prstGeom>
              <a:blipFill>
                <a:blip r:embed="rId5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96E3D55-B065-4398-A697-40E9301707C1}"/>
                  </a:ext>
                </a:extLst>
              </p:cNvPr>
              <p:cNvSpPr txBox="1"/>
              <p:nvPr/>
            </p:nvSpPr>
            <p:spPr>
              <a:xfrm>
                <a:off x="772160" y="5881606"/>
                <a:ext cx="3251200" cy="764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−5)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96E3D55-B065-4398-A697-40E930170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5881606"/>
                <a:ext cx="3251200" cy="764505"/>
              </a:xfrm>
              <a:prstGeom prst="rect">
                <a:avLst/>
              </a:prstGeom>
              <a:blipFill>
                <a:blip r:embed="rId6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ítulo 1">
                <a:extLst>
                  <a:ext uri="{FF2B5EF4-FFF2-40B4-BE49-F238E27FC236}">
                    <a16:creationId xmlns:a16="http://schemas.microsoft.com/office/drawing/2014/main" id="{201B8047-2D98-4B27-A2F7-0D2DD38C8B12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4958080" y="1964162"/>
                <a:ext cx="6685280" cy="89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400" dirty="0">
                    <a:solidFill>
                      <a:schemeClr val="tx1"/>
                    </a:solidFill>
                  </a:rPr>
                  <a:t>Neste caso, sabemos que o mínimo 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Título 1">
                <a:extLst>
                  <a:ext uri="{FF2B5EF4-FFF2-40B4-BE49-F238E27FC236}">
                    <a16:creationId xmlns:a16="http://schemas.microsoft.com/office/drawing/2014/main" id="{201B8047-2D98-4B27-A2F7-0D2DD38C8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4958080" y="1964162"/>
                <a:ext cx="6685280" cy="894223"/>
              </a:xfrm>
              <a:prstGeom prst="rect">
                <a:avLst/>
              </a:prstGeom>
              <a:blipFill>
                <a:blip r:embed="rId7"/>
                <a:stretch>
                  <a:fillRect l="-13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ítulo 1">
            <a:extLst>
              <a:ext uri="{FF2B5EF4-FFF2-40B4-BE49-F238E27FC236}">
                <a16:creationId xmlns:a16="http://schemas.microsoft.com/office/drawing/2014/main" id="{593C6949-173F-4045-AB34-9DA22EF8ADD1}"/>
              </a:ext>
            </a:extLst>
          </p:cNvPr>
          <p:cNvSpPr txBox="1">
            <a:spLocks/>
          </p:cNvSpPr>
          <p:nvPr/>
        </p:nvSpPr>
        <p:spPr bwMode="black">
          <a:xfrm>
            <a:off x="4958080" y="2552242"/>
            <a:ext cx="4632960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Mas... Se isso não estivesse tão claro </a:t>
            </a:r>
          </a:p>
        </p:txBody>
      </p:sp>
    </p:spTree>
    <p:extLst>
      <p:ext uri="{BB962C8B-B14F-4D97-AF65-F5344CB8AC3E}">
        <p14:creationId xmlns:p14="http://schemas.microsoft.com/office/powerpoint/2010/main" val="50583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Exemplo de Otimização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F4BB0D6-2E2E-4A5E-97A5-966B79798A2C}"/>
                  </a:ext>
                </a:extLst>
              </p:cNvPr>
              <p:cNvSpPr txBox="1"/>
              <p:nvPr/>
            </p:nvSpPr>
            <p:spPr>
              <a:xfrm>
                <a:off x="863600" y="2362200"/>
                <a:ext cx="1189428" cy="6902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F4BB0D6-2E2E-4A5E-97A5-966B79798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" y="2362200"/>
                <a:ext cx="1189428" cy="6902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8985FE8-3815-4DA3-B698-181643CA1EE1}"/>
                  </a:ext>
                </a:extLst>
              </p:cNvPr>
              <p:cNvSpPr txBox="1"/>
              <p:nvPr/>
            </p:nvSpPr>
            <p:spPr>
              <a:xfrm>
                <a:off x="863600" y="3713508"/>
                <a:ext cx="38201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8985FE8-3815-4DA3-B698-181643CA1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" y="3713508"/>
                <a:ext cx="3820160" cy="369332"/>
              </a:xfrm>
              <a:prstGeom prst="rect">
                <a:avLst/>
              </a:prstGeom>
              <a:blipFill>
                <a:blip r:embed="rId4"/>
                <a:stretch>
                  <a:fillRect l="-3514" r="-160" b="-278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>
            <a:extLst>
              <a:ext uri="{FF2B5EF4-FFF2-40B4-BE49-F238E27FC236}">
                <a16:creationId xmlns:a16="http://schemas.microsoft.com/office/drawing/2014/main" id="{5EAE9782-53CA-49FC-817C-0F29783FBB71}"/>
              </a:ext>
            </a:extLst>
          </p:cNvPr>
          <p:cNvSpPr txBox="1">
            <a:spLocks/>
          </p:cNvSpPr>
          <p:nvPr/>
        </p:nvSpPr>
        <p:spPr bwMode="black">
          <a:xfrm>
            <a:off x="441157" y="1952739"/>
            <a:ext cx="1489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Parâmetros: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9ACF670-E47F-4E6B-ABA1-BE32DEA3BAB9}"/>
              </a:ext>
            </a:extLst>
          </p:cNvPr>
          <p:cNvSpPr txBox="1">
            <a:spLocks/>
          </p:cNvSpPr>
          <p:nvPr/>
        </p:nvSpPr>
        <p:spPr bwMode="black">
          <a:xfrm>
            <a:off x="441157" y="3206707"/>
            <a:ext cx="1489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Função Custo: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41A58CD-6246-446C-AAE2-2669FAAD68EA}"/>
              </a:ext>
            </a:extLst>
          </p:cNvPr>
          <p:cNvSpPr txBox="1">
            <a:spLocks/>
          </p:cNvSpPr>
          <p:nvPr/>
        </p:nvSpPr>
        <p:spPr bwMode="black">
          <a:xfrm>
            <a:off x="441157" y="4346489"/>
            <a:ext cx="1997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Derivadas Parciais: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3890800-A903-41E4-B09D-D57D856762EE}"/>
                  </a:ext>
                </a:extLst>
              </p:cNvPr>
              <p:cNvSpPr txBox="1"/>
              <p:nvPr/>
            </p:nvSpPr>
            <p:spPr>
              <a:xfrm>
                <a:off x="772160" y="4906246"/>
                <a:ext cx="3251200" cy="762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−5)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3890800-A903-41E4-B09D-D57D85676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4906246"/>
                <a:ext cx="3251200" cy="762709"/>
              </a:xfrm>
              <a:prstGeom prst="rect">
                <a:avLst/>
              </a:prstGeom>
              <a:blipFill>
                <a:blip r:embed="rId5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96E3D55-B065-4398-A697-40E9301707C1}"/>
                  </a:ext>
                </a:extLst>
              </p:cNvPr>
              <p:cNvSpPr txBox="1"/>
              <p:nvPr/>
            </p:nvSpPr>
            <p:spPr>
              <a:xfrm>
                <a:off x="772160" y="5881606"/>
                <a:ext cx="3251200" cy="764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−5)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96E3D55-B065-4398-A697-40E930170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5881606"/>
                <a:ext cx="3251200" cy="764505"/>
              </a:xfrm>
              <a:prstGeom prst="rect">
                <a:avLst/>
              </a:prstGeom>
              <a:blipFill>
                <a:blip r:embed="rId6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35F91AA4-A5D1-4B17-AB07-CE3EF91DB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5673" y="2532860"/>
            <a:ext cx="6615927" cy="342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6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Exemplo de Otimização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F4BB0D6-2E2E-4A5E-97A5-966B79798A2C}"/>
                  </a:ext>
                </a:extLst>
              </p:cNvPr>
              <p:cNvSpPr txBox="1"/>
              <p:nvPr/>
            </p:nvSpPr>
            <p:spPr>
              <a:xfrm>
                <a:off x="863600" y="2362200"/>
                <a:ext cx="1189428" cy="6902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F4BB0D6-2E2E-4A5E-97A5-966B79798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" y="2362200"/>
                <a:ext cx="1189428" cy="6902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8985FE8-3815-4DA3-B698-181643CA1EE1}"/>
                  </a:ext>
                </a:extLst>
              </p:cNvPr>
              <p:cNvSpPr txBox="1"/>
              <p:nvPr/>
            </p:nvSpPr>
            <p:spPr>
              <a:xfrm>
                <a:off x="863600" y="3713508"/>
                <a:ext cx="38201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8985FE8-3815-4DA3-B698-181643CA1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" y="3713508"/>
                <a:ext cx="3820160" cy="369332"/>
              </a:xfrm>
              <a:prstGeom prst="rect">
                <a:avLst/>
              </a:prstGeom>
              <a:blipFill>
                <a:blip r:embed="rId4"/>
                <a:stretch>
                  <a:fillRect l="-3514" r="-160" b="-278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>
            <a:extLst>
              <a:ext uri="{FF2B5EF4-FFF2-40B4-BE49-F238E27FC236}">
                <a16:creationId xmlns:a16="http://schemas.microsoft.com/office/drawing/2014/main" id="{5EAE9782-53CA-49FC-817C-0F29783FBB71}"/>
              </a:ext>
            </a:extLst>
          </p:cNvPr>
          <p:cNvSpPr txBox="1">
            <a:spLocks/>
          </p:cNvSpPr>
          <p:nvPr/>
        </p:nvSpPr>
        <p:spPr bwMode="black">
          <a:xfrm>
            <a:off x="441157" y="1952739"/>
            <a:ext cx="1489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Parâmetros: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9ACF670-E47F-4E6B-ABA1-BE32DEA3BAB9}"/>
              </a:ext>
            </a:extLst>
          </p:cNvPr>
          <p:cNvSpPr txBox="1">
            <a:spLocks/>
          </p:cNvSpPr>
          <p:nvPr/>
        </p:nvSpPr>
        <p:spPr bwMode="black">
          <a:xfrm>
            <a:off x="441157" y="3206707"/>
            <a:ext cx="1489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Função Custo: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41A58CD-6246-446C-AAE2-2669FAAD68EA}"/>
              </a:ext>
            </a:extLst>
          </p:cNvPr>
          <p:cNvSpPr txBox="1">
            <a:spLocks/>
          </p:cNvSpPr>
          <p:nvPr/>
        </p:nvSpPr>
        <p:spPr bwMode="black">
          <a:xfrm>
            <a:off x="441157" y="4346489"/>
            <a:ext cx="1997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Derivadas Parciais: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3890800-A903-41E4-B09D-D57D856762EE}"/>
                  </a:ext>
                </a:extLst>
              </p:cNvPr>
              <p:cNvSpPr txBox="1"/>
              <p:nvPr/>
            </p:nvSpPr>
            <p:spPr>
              <a:xfrm>
                <a:off x="772160" y="4906246"/>
                <a:ext cx="3251200" cy="762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−5)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3890800-A903-41E4-B09D-D57D85676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4906246"/>
                <a:ext cx="3251200" cy="762709"/>
              </a:xfrm>
              <a:prstGeom prst="rect">
                <a:avLst/>
              </a:prstGeom>
              <a:blipFill>
                <a:blip r:embed="rId5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96E3D55-B065-4398-A697-40E9301707C1}"/>
                  </a:ext>
                </a:extLst>
              </p:cNvPr>
              <p:cNvSpPr txBox="1"/>
              <p:nvPr/>
            </p:nvSpPr>
            <p:spPr>
              <a:xfrm>
                <a:off x="772160" y="5881606"/>
                <a:ext cx="3251200" cy="764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−5)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96E3D55-B065-4398-A697-40E930170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5881606"/>
                <a:ext cx="3251200" cy="764505"/>
              </a:xfrm>
              <a:prstGeom prst="rect">
                <a:avLst/>
              </a:prstGeom>
              <a:blipFill>
                <a:blip r:embed="rId6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7F9E8F9B-2D0C-4D3F-A74E-23073750AF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8467" y="2750779"/>
            <a:ext cx="3251200" cy="285213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3633DDF-C08D-4846-8927-3AED776508CD}"/>
              </a:ext>
            </a:extLst>
          </p:cNvPr>
          <p:cNvSpPr/>
          <p:nvPr/>
        </p:nvSpPr>
        <p:spPr>
          <a:xfrm>
            <a:off x="6583680" y="2550160"/>
            <a:ext cx="3688080" cy="3118796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AB6FDCC-650B-426F-8769-44CFDF8B2E11}"/>
              </a:ext>
            </a:extLst>
          </p:cNvPr>
          <p:cNvCxnSpPr>
            <a:cxnSpLocks/>
          </p:cNvCxnSpPr>
          <p:nvPr/>
        </p:nvCxnSpPr>
        <p:spPr>
          <a:xfrm flipH="1" flipV="1">
            <a:off x="9804400" y="5313680"/>
            <a:ext cx="568960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501AF421-BA48-478E-ADFD-134F10392DC9}"/>
              </a:ext>
            </a:extLst>
          </p:cNvPr>
          <p:cNvSpPr txBox="1">
            <a:spLocks/>
          </p:cNvSpPr>
          <p:nvPr/>
        </p:nvSpPr>
        <p:spPr bwMode="black">
          <a:xfrm>
            <a:off x="10271760" y="6023471"/>
            <a:ext cx="14892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Virtualmente 0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7B6F7C13-8AF6-4C79-972F-7736FE7A47D6}"/>
              </a:ext>
            </a:extLst>
          </p:cNvPr>
          <p:cNvSpPr txBox="1">
            <a:spLocks/>
          </p:cNvSpPr>
          <p:nvPr/>
        </p:nvSpPr>
        <p:spPr bwMode="black">
          <a:xfrm>
            <a:off x="6096000" y="5946561"/>
            <a:ext cx="3251199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Indica convergência do algoritmo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79F34864-18AC-489A-9566-D5137D67D652}"/>
              </a:ext>
            </a:extLst>
          </p:cNvPr>
          <p:cNvCxnSpPr>
            <a:cxnSpLocks/>
          </p:cNvCxnSpPr>
          <p:nvPr/>
        </p:nvCxnSpPr>
        <p:spPr>
          <a:xfrm flipV="1">
            <a:off x="7376160" y="5480835"/>
            <a:ext cx="780733" cy="56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55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Generalizando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73F7EA4-727C-477E-BD91-E9DAAD861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791" y="1920240"/>
            <a:ext cx="7454417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5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 err="1"/>
              <a:t>Multiclass</a:t>
            </a:r>
            <a:r>
              <a:rPr lang="pt-BR" dirty="0"/>
              <a:t> </a:t>
            </a:r>
            <a:r>
              <a:rPr lang="pt-BR" dirty="0" err="1"/>
              <a:t>Classification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Problemas com mais de duas categorias</a:t>
            </a:r>
          </a:p>
        </p:txBody>
      </p:sp>
    </p:spTree>
    <p:extLst>
      <p:ext uri="{BB962C8B-B14F-4D97-AF65-F5344CB8AC3E}">
        <p14:creationId xmlns:p14="http://schemas.microsoft.com/office/powerpoint/2010/main" val="341698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Uma maior quantidade de Classes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D12D431-4941-44BB-8157-D6864DE56192}"/>
              </a:ext>
            </a:extLst>
          </p:cNvPr>
          <p:cNvSpPr txBox="1">
            <a:spLocks/>
          </p:cNvSpPr>
          <p:nvPr/>
        </p:nvSpPr>
        <p:spPr bwMode="black">
          <a:xfrm>
            <a:off x="2367280" y="2492482"/>
            <a:ext cx="960120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Agrupamento de E-mails: </a:t>
            </a:r>
            <a:r>
              <a:rPr lang="pt-BR" sz="2400" i="1" dirty="0">
                <a:solidFill>
                  <a:schemeClr val="tx1"/>
                </a:solidFill>
              </a:rPr>
              <a:t>Trabalho, Faculdade, Fóruns, Boletos</a:t>
            </a:r>
            <a:endParaRPr lang="pt-BR" sz="1600" i="1" dirty="0">
              <a:solidFill>
                <a:schemeClr val="tx1"/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196FFF1-2258-4A3F-85B7-42C0C6F1A944}"/>
              </a:ext>
            </a:extLst>
          </p:cNvPr>
          <p:cNvSpPr txBox="1">
            <a:spLocks/>
          </p:cNvSpPr>
          <p:nvPr/>
        </p:nvSpPr>
        <p:spPr bwMode="black">
          <a:xfrm>
            <a:off x="2367280" y="3386705"/>
            <a:ext cx="960120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Diagnósticos Médicos: </a:t>
            </a:r>
            <a:r>
              <a:rPr lang="pt-BR" sz="2400" i="1" dirty="0">
                <a:solidFill>
                  <a:schemeClr val="tx1"/>
                </a:solidFill>
              </a:rPr>
              <a:t>Saudável, Resfriado, Gripado</a:t>
            </a:r>
            <a:endParaRPr lang="pt-BR" sz="1600" i="1" dirty="0">
              <a:solidFill>
                <a:schemeClr val="tx1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A7567FB-B229-49D4-B1CD-EB011EA45483}"/>
              </a:ext>
            </a:extLst>
          </p:cNvPr>
          <p:cNvSpPr txBox="1">
            <a:spLocks/>
          </p:cNvSpPr>
          <p:nvPr/>
        </p:nvSpPr>
        <p:spPr bwMode="black">
          <a:xfrm>
            <a:off x="2367280" y="4280928"/>
            <a:ext cx="960120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Clima: </a:t>
            </a:r>
            <a:r>
              <a:rPr lang="pt-BR" sz="2400" i="1" dirty="0">
                <a:solidFill>
                  <a:schemeClr val="tx1"/>
                </a:solidFill>
              </a:rPr>
              <a:t>Ensolarado, Nublado, Chuvoso</a:t>
            </a:r>
            <a:endParaRPr lang="pt-BR" sz="1600" i="1" dirty="0">
              <a:solidFill>
                <a:schemeClr val="tx1"/>
              </a:solidFill>
            </a:endParaRPr>
          </a:p>
        </p:txBody>
      </p:sp>
      <p:sp>
        <p:nvSpPr>
          <p:cNvPr id="7" name="Oval 35">
            <a:extLst>
              <a:ext uri="{FF2B5EF4-FFF2-40B4-BE49-F238E27FC236}">
                <a16:creationId xmlns:a16="http://schemas.microsoft.com/office/drawing/2014/main" id="{CA7ABDBA-3F39-4F35-A568-3DF6AF005F93}"/>
              </a:ext>
            </a:extLst>
          </p:cNvPr>
          <p:cNvSpPr/>
          <p:nvPr/>
        </p:nvSpPr>
        <p:spPr>
          <a:xfrm>
            <a:off x="1860992" y="2627486"/>
            <a:ext cx="423295" cy="525003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Block Arc 20">
            <a:extLst>
              <a:ext uri="{FF2B5EF4-FFF2-40B4-BE49-F238E27FC236}">
                <a16:creationId xmlns:a16="http://schemas.microsoft.com/office/drawing/2014/main" id="{4C1996F2-9684-4ECE-8BC3-C7C8892676BD}"/>
              </a:ext>
            </a:extLst>
          </p:cNvPr>
          <p:cNvSpPr>
            <a:spLocks noChangeAspect="1"/>
          </p:cNvSpPr>
          <p:nvPr/>
        </p:nvSpPr>
        <p:spPr>
          <a:xfrm rot="10800000">
            <a:off x="1787030" y="3446236"/>
            <a:ext cx="571218" cy="619374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Oval 31">
            <a:extLst>
              <a:ext uri="{FF2B5EF4-FFF2-40B4-BE49-F238E27FC236}">
                <a16:creationId xmlns:a16="http://schemas.microsoft.com/office/drawing/2014/main" id="{56D1EE8B-C0F8-49C4-9AB3-09053E9D4500}"/>
              </a:ext>
            </a:extLst>
          </p:cNvPr>
          <p:cNvSpPr/>
          <p:nvPr/>
        </p:nvSpPr>
        <p:spPr>
          <a:xfrm>
            <a:off x="1787030" y="4331385"/>
            <a:ext cx="552142" cy="506895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4ABBB703-C5E9-429F-97F4-DE0508819843}"/>
                  </a:ext>
                </a:extLst>
              </p:cNvPr>
              <p:cNvSpPr txBox="1"/>
              <p:nvPr/>
            </p:nvSpPr>
            <p:spPr>
              <a:xfrm>
                <a:off x="4888672" y="5557129"/>
                <a:ext cx="66429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={0, 1, 2, 3…}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4ABBB703-C5E9-429F-97F4-DE0508819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672" y="5557129"/>
                <a:ext cx="6642928" cy="369332"/>
              </a:xfrm>
              <a:prstGeom prst="rect">
                <a:avLst/>
              </a:prstGeom>
              <a:blipFill>
                <a:blip r:embed="rId3"/>
                <a:stretch>
                  <a:fillRect l="-1651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84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9" grpId="0" animBg="1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Problema com </a:t>
            </a:r>
            <a:r>
              <a:rPr lang="pt-BR" dirty="0" err="1">
                <a:solidFill>
                  <a:schemeClr val="bg2"/>
                </a:solidFill>
              </a:rPr>
              <a:t>Multi</a:t>
            </a:r>
            <a:r>
              <a:rPr lang="pt-BR" dirty="0">
                <a:solidFill>
                  <a:schemeClr val="bg2"/>
                </a:solidFill>
              </a:rPr>
              <a:t> Classes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57F13FB-A75E-41F2-B802-D026A21D2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2603182"/>
            <a:ext cx="4247362" cy="4009439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EC0AC29D-2971-42B3-BE2E-2228DB0997E8}"/>
              </a:ext>
            </a:extLst>
          </p:cNvPr>
          <p:cNvSpPr txBox="1">
            <a:spLocks/>
          </p:cNvSpPr>
          <p:nvPr/>
        </p:nvSpPr>
        <p:spPr bwMode="black">
          <a:xfrm>
            <a:off x="1778000" y="1913362"/>
            <a:ext cx="372872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i="1" dirty="0">
                <a:solidFill>
                  <a:schemeClr val="tx1"/>
                </a:solidFill>
              </a:rPr>
              <a:t>Classificação Binária</a:t>
            </a:r>
            <a:endParaRPr lang="pt-BR" sz="1600" i="1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B330BB-09F0-47AA-A388-7EE71C1A3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757" y="2715942"/>
            <a:ext cx="4099243" cy="3783917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55921CAD-B0B3-4565-8C3E-81728FEFCF08}"/>
              </a:ext>
            </a:extLst>
          </p:cNvPr>
          <p:cNvSpPr txBox="1">
            <a:spLocks/>
          </p:cNvSpPr>
          <p:nvPr/>
        </p:nvSpPr>
        <p:spPr bwMode="black">
          <a:xfrm>
            <a:off x="6990080" y="1913362"/>
            <a:ext cx="372872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i="1" dirty="0">
                <a:solidFill>
                  <a:schemeClr val="tx1"/>
                </a:solidFill>
              </a:rPr>
              <a:t>Classificação </a:t>
            </a:r>
            <a:r>
              <a:rPr lang="pt-BR" sz="2400" i="1" dirty="0" err="1">
                <a:solidFill>
                  <a:schemeClr val="tx1"/>
                </a:solidFill>
              </a:rPr>
              <a:t>Multi-Classe</a:t>
            </a:r>
            <a:endParaRPr lang="pt-BR" sz="1600" i="1" dirty="0">
              <a:solidFill>
                <a:schemeClr val="tx1"/>
              </a:solidFill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833396C6-BD97-4FD6-A455-A1644BF82B07}"/>
              </a:ext>
            </a:extLst>
          </p:cNvPr>
          <p:cNvCxnSpPr>
            <a:cxnSpLocks/>
          </p:cNvCxnSpPr>
          <p:nvPr/>
        </p:nvCxnSpPr>
        <p:spPr>
          <a:xfrm>
            <a:off x="2326640" y="3497405"/>
            <a:ext cx="1544320" cy="17756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97ED0030-1E4E-4FC3-B72D-64CD9D5908F1}"/>
              </a:ext>
            </a:extLst>
          </p:cNvPr>
          <p:cNvSpPr txBox="1">
            <a:spLocks/>
          </p:cNvSpPr>
          <p:nvPr/>
        </p:nvSpPr>
        <p:spPr bwMode="black">
          <a:xfrm>
            <a:off x="10520680" y="3770739"/>
            <a:ext cx="59944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>
                <a:solidFill>
                  <a:schemeClr val="accent1"/>
                </a:solidFill>
              </a:rPr>
              <a:t>?</a:t>
            </a:r>
            <a:endParaRPr lang="pt-BR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04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Método </a:t>
            </a:r>
            <a:r>
              <a:rPr lang="pt-BR" dirty="0" err="1">
                <a:solidFill>
                  <a:schemeClr val="bg2"/>
                </a:solidFill>
              </a:rPr>
              <a:t>One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vs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All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B330BB-09F0-47AA-A388-7EE71C1A3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97" y="2123499"/>
            <a:ext cx="3164523" cy="292109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A56275B-2997-403F-859C-5EB5D6D93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40" y="5200381"/>
            <a:ext cx="1447800" cy="12192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8BBB8D2E-B593-468A-BF21-028EE94BCE52}"/>
              </a:ext>
            </a:extLst>
          </p:cNvPr>
          <p:cNvSpPr txBox="1">
            <a:spLocks/>
          </p:cNvSpPr>
          <p:nvPr/>
        </p:nvSpPr>
        <p:spPr bwMode="black">
          <a:xfrm>
            <a:off x="5262880" y="2123499"/>
            <a:ext cx="580136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>
                <a:solidFill>
                  <a:schemeClr val="tx1"/>
                </a:solidFill>
              </a:rPr>
              <a:t>Considerar apenas uma única classe positiva: </a:t>
            </a:r>
            <a:r>
              <a:rPr lang="pt-BR" sz="2400" i="1" dirty="0">
                <a:solidFill>
                  <a:schemeClr val="tx1"/>
                </a:solidFill>
              </a:rPr>
              <a:t>(Classe 1)</a:t>
            </a:r>
            <a:endParaRPr lang="pt-BR" sz="1600" i="1" dirty="0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508B6E-749A-43E8-A077-0806C7FBD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357" y="3405895"/>
            <a:ext cx="3901123" cy="2869213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B89B778-D785-4DC6-B046-A6BA26732CEF}"/>
              </a:ext>
            </a:extLst>
          </p:cNvPr>
          <p:cNvCxnSpPr>
            <a:stCxn id="3" idx="3"/>
          </p:cNvCxnSpPr>
          <p:nvPr/>
        </p:nvCxnSpPr>
        <p:spPr>
          <a:xfrm>
            <a:off x="3779520" y="3584048"/>
            <a:ext cx="2509837" cy="937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E5FDF1E8-FC72-4E02-861C-352756014368}"/>
              </a:ext>
            </a:extLst>
          </p:cNvPr>
          <p:cNvSpPr/>
          <p:nvPr/>
        </p:nvSpPr>
        <p:spPr>
          <a:xfrm>
            <a:off x="6969760" y="3413760"/>
            <a:ext cx="1930400" cy="1981200"/>
          </a:xfrm>
          <a:custGeom>
            <a:avLst/>
            <a:gdLst>
              <a:gd name="connsiteX0" fmla="*/ 0 w 1930400"/>
              <a:gd name="connsiteY0" fmla="*/ 1981200 h 1981200"/>
              <a:gd name="connsiteX1" fmla="*/ 599440 w 1930400"/>
              <a:gd name="connsiteY1" fmla="*/ 1503680 h 1981200"/>
              <a:gd name="connsiteX2" fmla="*/ 1137920 w 1930400"/>
              <a:gd name="connsiteY2" fmla="*/ 1137920 h 1981200"/>
              <a:gd name="connsiteX3" fmla="*/ 1361440 w 1930400"/>
              <a:gd name="connsiteY3" fmla="*/ 619760 h 1981200"/>
              <a:gd name="connsiteX4" fmla="*/ 1930400 w 1930400"/>
              <a:gd name="connsiteY4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981200">
                <a:moveTo>
                  <a:pt x="0" y="1981200"/>
                </a:moveTo>
                <a:cubicBezTo>
                  <a:pt x="204893" y="1812713"/>
                  <a:pt x="409787" y="1644227"/>
                  <a:pt x="599440" y="1503680"/>
                </a:cubicBezTo>
                <a:cubicBezTo>
                  <a:pt x="789093" y="1363133"/>
                  <a:pt x="1010920" y="1285240"/>
                  <a:pt x="1137920" y="1137920"/>
                </a:cubicBezTo>
                <a:cubicBezTo>
                  <a:pt x="1264920" y="990600"/>
                  <a:pt x="1229360" y="809413"/>
                  <a:pt x="1361440" y="619760"/>
                </a:cubicBezTo>
                <a:cubicBezTo>
                  <a:pt x="1493520" y="430107"/>
                  <a:pt x="1711960" y="215053"/>
                  <a:pt x="1930400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849EA45-D8F1-4280-8B74-D30E1838DEC9}"/>
                  </a:ext>
                </a:extLst>
              </p:cNvPr>
              <p:cNvSpPr txBox="1"/>
              <p:nvPr/>
            </p:nvSpPr>
            <p:spPr>
              <a:xfrm>
                <a:off x="9793923" y="3192845"/>
                <a:ext cx="1148397" cy="472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849EA45-D8F1-4280-8B74-D30E1838D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3923" y="3192845"/>
                <a:ext cx="1148397" cy="472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F35FAEE1-0A55-4EED-9863-26AD8B4FFCAE}"/>
              </a:ext>
            </a:extLst>
          </p:cNvPr>
          <p:cNvCxnSpPr>
            <a:cxnSpLocks/>
          </p:cNvCxnSpPr>
          <p:nvPr/>
        </p:nvCxnSpPr>
        <p:spPr>
          <a:xfrm flipV="1">
            <a:off x="8686800" y="3510279"/>
            <a:ext cx="975360" cy="1955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6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ítulo 1">
                <a:extLst>
                  <a:ext uri="{FF2B5EF4-FFF2-40B4-BE49-F238E27FC236}">
                    <a16:creationId xmlns:a16="http://schemas.microsoft.com/office/drawing/2014/main" id="{8D808883-6C49-4043-A514-D0FF85147CB3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1409700" y="2685008"/>
                <a:ext cx="10096499" cy="89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4000" dirty="0">
                    <a:solidFill>
                      <a:schemeClr val="tx1"/>
                    </a:solidFill>
                  </a:rPr>
                  <a:t>Então como seria a função </a:t>
                </a:r>
                <a:r>
                  <a:rPr lang="pt-BR" sz="4000" dirty="0" err="1">
                    <a:solidFill>
                      <a:schemeClr val="tx1"/>
                    </a:solidFill>
                  </a:rPr>
                  <a:t>hyothesis</a:t>
                </a:r>
                <a:r>
                  <a:rPr lang="pt-BR" sz="4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4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sz="4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pt-B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4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pt-BR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ítulo 1">
                <a:extLst>
                  <a:ext uri="{FF2B5EF4-FFF2-40B4-BE49-F238E27FC236}">
                    <a16:creationId xmlns:a16="http://schemas.microsoft.com/office/drawing/2014/main" id="{8D808883-6C49-4043-A514-D0FF85147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1409700" y="2685008"/>
                <a:ext cx="10096499" cy="894223"/>
              </a:xfrm>
              <a:prstGeom prst="rect">
                <a:avLst/>
              </a:prstGeom>
              <a:blipFill>
                <a:blip r:embed="rId3"/>
                <a:stretch>
                  <a:fillRect l="-2114" t="-2721" b="-170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8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739CAE5-2738-4508-85DC-2D9D1FCBE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4114800" cy="2892669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Método </a:t>
            </a:r>
            <a:r>
              <a:rPr lang="pt-BR" dirty="0" err="1">
                <a:solidFill>
                  <a:schemeClr val="bg2"/>
                </a:solidFill>
              </a:rPr>
              <a:t>One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vs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All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B330BB-09F0-47AA-A388-7EE71C1A3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97" y="2123499"/>
            <a:ext cx="3164523" cy="292109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A56275B-2997-403F-859C-5EB5D6D93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40" y="5200381"/>
            <a:ext cx="1447800" cy="12192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8BBB8D2E-B593-468A-BF21-028EE94BCE52}"/>
              </a:ext>
            </a:extLst>
          </p:cNvPr>
          <p:cNvSpPr txBox="1">
            <a:spLocks/>
          </p:cNvSpPr>
          <p:nvPr/>
        </p:nvSpPr>
        <p:spPr bwMode="black">
          <a:xfrm>
            <a:off x="5262880" y="2123499"/>
            <a:ext cx="580136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>
                <a:solidFill>
                  <a:schemeClr val="tx1"/>
                </a:solidFill>
              </a:rPr>
              <a:t>Considerar apenas uma única classe positiva: </a:t>
            </a:r>
            <a:r>
              <a:rPr lang="pt-BR" sz="2400" i="1" dirty="0">
                <a:solidFill>
                  <a:schemeClr val="tx1"/>
                </a:solidFill>
              </a:rPr>
              <a:t>(Classe 2)</a:t>
            </a:r>
            <a:endParaRPr lang="pt-BR" sz="1600" i="1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B89B778-D785-4DC6-B046-A6BA26732CEF}"/>
              </a:ext>
            </a:extLst>
          </p:cNvPr>
          <p:cNvCxnSpPr>
            <a:stCxn id="3" idx="3"/>
          </p:cNvCxnSpPr>
          <p:nvPr/>
        </p:nvCxnSpPr>
        <p:spPr>
          <a:xfrm>
            <a:off x="3779520" y="3584048"/>
            <a:ext cx="2509837" cy="937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849EA45-D8F1-4280-8B74-D30E1838DEC9}"/>
                  </a:ext>
                </a:extLst>
              </p:cNvPr>
              <p:cNvSpPr txBox="1"/>
              <p:nvPr/>
            </p:nvSpPr>
            <p:spPr>
              <a:xfrm>
                <a:off x="10032842" y="4808442"/>
                <a:ext cx="1148397" cy="472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849EA45-D8F1-4280-8B74-D30E1838D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842" y="4808442"/>
                <a:ext cx="1148397" cy="472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F35FAEE1-0A55-4EED-9863-26AD8B4FFCAE}"/>
              </a:ext>
            </a:extLst>
          </p:cNvPr>
          <p:cNvCxnSpPr>
            <a:cxnSpLocks/>
          </p:cNvCxnSpPr>
          <p:nvPr/>
        </p:nvCxnSpPr>
        <p:spPr>
          <a:xfrm flipV="1">
            <a:off x="8920480" y="5102623"/>
            <a:ext cx="975360" cy="1955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7783EFFE-28E0-4B94-9F8C-3AFE7C937573}"/>
              </a:ext>
            </a:extLst>
          </p:cNvPr>
          <p:cNvSpPr/>
          <p:nvPr/>
        </p:nvSpPr>
        <p:spPr>
          <a:xfrm>
            <a:off x="6929120" y="4185920"/>
            <a:ext cx="2113280" cy="1259840"/>
          </a:xfrm>
          <a:custGeom>
            <a:avLst/>
            <a:gdLst>
              <a:gd name="connsiteX0" fmla="*/ 0 w 2113280"/>
              <a:gd name="connsiteY0" fmla="*/ 0 h 1259840"/>
              <a:gd name="connsiteX1" fmla="*/ 619760 w 2113280"/>
              <a:gd name="connsiteY1" fmla="*/ 487680 h 1259840"/>
              <a:gd name="connsiteX2" fmla="*/ 1117600 w 2113280"/>
              <a:gd name="connsiteY2" fmla="*/ 690880 h 1259840"/>
              <a:gd name="connsiteX3" fmla="*/ 2113280 w 2113280"/>
              <a:gd name="connsiteY3" fmla="*/ 1259840 h 125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3280" h="1259840">
                <a:moveTo>
                  <a:pt x="0" y="0"/>
                </a:moveTo>
                <a:cubicBezTo>
                  <a:pt x="216746" y="186266"/>
                  <a:pt x="433493" y="372533"/>
                  <a:pt x="619760" y="487680"/>
                </a:cubicBezTo>
                <a:cubicBezTo>
                  <a:pt x="806027" y="602827"/>
                  <a:pt x="868680" y="562187"/>
                  <a:pt x="1117600" y="690880"/>
                </a:cubicBezTo>
                <a:cubicBezTo>
                  <a:pt x="1366520" y="819573"/>
                  <a:pt x="2113280" y="1259840"/>
                  <a:pt x="2113280" y="1259840"/>
                </a:cubicBez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35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AAF0B3C-775A-445A-8ADB-3D829F45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63558"/>
            <a:ext cx="4117581" cy="3010704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Método </a:t>
            </a:r>
            <a:r>
              <a:rPr lang="pt-BR" dirty="0" err="1">
                <a:solidFill>
                  <a:schemeClr val="bg2"/>
                </a:solidFill>
              </a:rPr>
              <a:t>One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vs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All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B330BB-09F0-47AA-A388-7EE71C1A3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97" y="2123499"/>
            <a:ext cx="3164523" cy="292109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A56275B-2997-403F-859C-5EB5D6D93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40" y="5200381"/>
            <a:ext cx="1447800" cy="12192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8BBB8D2E-B593-468A-BF21-028EE94BCE52}"/>
              </a:ext>
            </a:extLst>
          </p:cNvPr>
          <p:cNvSpPr txBox="1">
            <a:spLocks/>
          </p:cNvSpPr>
          <p:nvPr/>
        </p:nvSpPr>
        <p:spPr bwMode="black">
          <a:xfrm>
            <a:off x="5262880" y="2123499"/>
            <a:ext cx="580136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>
                <a:solidFill>
                  <a:schemeClr val="tx1"/>
                </a:solidFill>
              </a:rPr>
              <a:t>Considerar apenas uma única classe positiva: </a:t>
            </a:r>
            <a:r>
              <a:rPr lang="pt-BR" sz="2400" i="1" dirty="0">
                <a:solidFill>
                  <a:schemeClr val="tx1"/>
                </a:solidFill>
              </a:rPr>
              <a:t>(Classe 3)</a:t>
            </a:r>
            <a:endParaRPr lang="pt-BR" sz="1600" i="1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B89B778-D785-4DC6-B046-A6BA26732CEF}"/>
              </a:ext>
            </a:extLst>
          </p:cNvPr>
          <p:cNvCxnSpPr>
            <a:stCxn id="3" idx="3"/>
          </p:cNvCxnSpPr>
          <p:nvPr/>
        </p:nvCxnSpPr>
        <p:spPr>
          <a:xfrm>
            <a:off x="3779520" y="3584048"/>
            <a:ext cx="2509837" cy="937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849EA45-D8F1-4280-8B74-D30E1838DEC9}"/>
                  </a:ext>
                </a:extLst>
              </p:cNvPr>
              <p:cNvSpPr txBox="1"/>
              <p:nvPr/>
            </p:nvSpPr>
            <p:spPr>
              <a:xfrm>
                <a:off x="9572117" y="4904627"/>
                <a:ext cx="1148397" cy="472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849EA45-D8F1-4280-8B74-D30E1838D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117" y="4904627"/>
                <a:ext cx="1148397" cy="472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F35FAEE1-0A55-4EED-9863-26AD8B4FFCAE}"/>
              </a:ext>
            </a:extLst>
          </p:cNvPr>
          <p:cNvCxnSpPr>
            <a:cxnSpLocks/>
          </p:cNvCxnSpPr>
          <p:nvPr/>
        </p:nvCxnSpPr>
        <p:spPr>
          <a:xfrm flipV="1">
            <a:off x="8514080" y="5200381"/>
            <a:ext cx="944880" cy="1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4FC3C1C8-0074-4D73-BCC6-050989C328E2}"/>
              </a:ext>
            </a:extLst>
          </p:cNvPr>
          <p:cNvSpPr/>
          <p:nvPr/>
        </p:nvSpPr>
        <p:spPr>
          <a:xfrm>
            <a:off x="8026400" y="3484880"/>
            <a:ext cx="609600" cy="2214880"/>
          </a:xfrm>
          <a:custGeom>
            <a:avLst/>
            <a:gdLst>
              <a:gd name="connsiteX0" fmla="*/ 609600 w 609600"/>
              <a:gd name="connsiteY0" fmla="*/ 2214880 h 2214880"/>
              <a:gd name="connsiteX1" fmla="*/ 365760 w 609600"/>
              <a:gd name="connsiteY1" fmla="*/ 1635760 h 2214880"/>
              <a:gd name="connsiteX2" fmla="*/ 121920 w 609600"/>
              <a:gd name="connsiteY2" fmla="*/ 934720 h 2214880"/>
              <a:gd name="connsiteX3" fmla="*/ 0 w 609600"/>
              <a:gd name="connsiteY3" fmla="*/ 0 h 221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2214880">
                <a:moveTo>
                  <a:pt x="609600" y="2214880"/>
                </a:moveTo>
                <a:cubicBezTo>
                  <a:pt x="528320" y="2032000"/>
                  <a:pt x="447040" y="1849120"/>
                  <a:pt x="365760" y="1635760"/>
                </a:cubicBezTo>
                <a:cubicBezTo>
                  <a:pt x="284480" y="1422400"/>
                  <a:pt x="182880" y="1207347"/>
                  <a:pt x="121920" y="934720"/>
                </a:cubicBezTo>
                <a:cubicBezTo>
                  <a:pt x="60960" y="662093"/>
                  <a:pt x="30480" y="331046"/>
                  <a:pt x="0" y="0"/>
                </a:cubicBez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56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Método </a:t>
            </a:r>
            <a:r>
              <a:rPr lang="pt-BR" dirty="0" err="1">
                <a:solidFill>
                  <a:schemeClr val="bg2"/>
                </a:solidFill>
              </a:rPr>
              <a:t>One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vs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All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BBB8D2E-B593-468A-BF21-028EE94BCE52}"/>
              </a:ext>
            </a:extLst>
          </p:cNvPr>
          <p:cNvSpPr txBox="1">
            <a:spLocks/>
          </p:cNvSpPr>
          <p:nvPr/>
        </p:nvSpPr>
        <p:spPr bwMode="black">
          <a:xfrm>
            <a:off x="680720" y="2062539"/>
            <a:ext cx="593344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No final, estaremos ajustando três classificadores, cada qual com sua respectiva função </a:t>
            </a:r>
            <a:r>
              <a:rPr lang="pt-BR" sz="2400" dirty="0" err="1">
                <a:solidFill>
                  <a:schemeClr val="tx1"/>
                </a:solidFill>
              </a:rPr>
              <a:t>hypothesis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29E1D3C-6545-491B-A5A7-2778B0AEF66D}"/>
                  </a:ext>
                </a:extLst>
              </p:cNvPr>
              <p:cNvSpPr txBox="1"/>
              <p:nvPr/>
            </p:nvSpPr>
            <p:spPr>
              <a:xfrm>
                <a:off x="680720" y="3116467"/>
                <a:ext cx="5588000" cy="472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                  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=1, 2, 3)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29E1D3C-6545-491B-A5A7-2778B0AEF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20" y="3116467"/>
                <a:ext cx="5588000" cy="4723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>
            <a:extLst>
              <a:ext uri="{FF2B5EF4-FFF2-40B4-BE49-F238E27FC236}">
                <a16:creationId xmlns:a16="http://schemas.microsoft.com/office/drawing/2014/main" id="{4F135C22-BFB7-4E5C-BAF9-7FAF84860903}"/>
              </a:ext>
            </a:extLst>
          </p:cNvPr>
          <p:cNvSpPr txBox="1">
            <a:spLocks/>
          </p:cNvSpPr>
          <p:nvPr/>
        </p:nvSpPr>
        <p:spPr bwMode="black">
          <a:xfrm>
            <a:off x="599440" y="4013259"/>
            <a:ext cx="593344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Para realizar uma predição...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1F0B1040-180E-4F39-BF28-699A95188002}"/>
                  </a:ext>
                </a:extLst>
              </p:cNvPr>
              <p:cNvSpPr txBox="1"/>
              <p:nvPr/>
            </p:nvSpPr>
            <p:spPr>
              <a:xfrm>
                <a:off x="680720" y="5095810"/>
                <a:ext cx="3657600" cy="558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→</m:t>
                      </m:r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1F0B1040-180E-4F39-BF28-699A95188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20" y="5095810"/>
                <a:ext cx="3657600" cy="558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1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D6EE512-2225-4420-819E-DBB78291D783}"/>
                  </a:ext>
                </a:extLst>
              </p:cNvPr>
              <p:cNvSpPr txBox="1"/>
              <p:nvPr/>
            </p:nvSpPr>
            <p:spPr>
              <a:xfrm>
                <a:off x="3038554" y="2381506"/>
                <a:ext cx="19741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0≤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D6EE512-2225-4420-819E-DBB78291D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554" y="2381506"/>
                <a:ext cx="1974130" cy="369332"/>
              </a:xfrm>
              <a:prstGeom prst="rect">
                <a:avLst/>
              </a:prstGeom>
              <a:blipFill>
                <a:blip r:embed="rId3"/>
                <a:stretch>
                  <a:fillRect l="-3086" r="-3395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658B4097-D1A7-4877-A79E-1547CCEA5A94}"/>
                  </a:ext>
                </a:extLst>
              </p:cNvPr>
              <p:cNvSpPr/>
              <p:nvPr/>
            </p:nvSpPr>
            <p:spPr>
              <a:xfrm>
                <a:off x="521158" y="2381506"/>
                <a:ext cx="13531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𝑄𝑢𝑒𝑟𝑒𝑚𝑜𝑠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658B4097-D1A7-4877-A79E-1547CCEA5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58" y="2381506"/>
                <a:ext cx="1353191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3889E2C3-1C40-42E2-9C08-AE98966BAB1B}"/>
                  </a:ext>
                </a:extLst>
              </p:cNvPr>
              <p:cNvSpPr/>
              <p:nvPr/>
            </p:nvSpPr>
            <p:spPr>
              <a:xfrm>
                <a:off x="521158" y="3059668"/>
                <a:ext cx="22102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𝐿𝑖𝑛𝑒𝑎𝑟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𝑅𝑒𝑔𝑟𝑒𝑠𝑠𝑖𝑜𝑛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3889E2C3-1C40-42E2-9C08-AE98966BA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58" y="3059668"/>
                <a:ext cx="2210285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0AF350C-1025-4C1D-B72D-F6F9A6D01095}"/>
                  </a:ext>
                </a:extLst>
              </p:cNvPr>
              <p:cNvSpPr txBox="1"/>
              <p:nvPr/>
            </p:nvSpPr>
            <p:spPr>
              <a:xfrm>
                <a:off x="3038554" y="3059668"/>
                <a:ext cx="17493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0AF350C-1025-4C1D-B72D-F6F9A6D01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554" y="3059668"/>
                <a:ext cx="1749325" cy="369332"/>
              </a:xfrm>
              <a:prstGeom prst="rect">
                <a:avLst/>
              </a:prstGeom>
              <a:blipFill>
                <a:blip r:embed="rId6"/>
                <a:stretch>
                  <a:fillRect l="-3833" r="-1742"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C5FF4196-462F-4E42-9E9A-433659A1FBCB}"/>
                  </a:ext>
                </a:extLst>
              </p:cNvPr>
              <p:cNvSpPr/>
              <p:nvPr/>
            </p:nvSpPr>
            <p:spPr>
              <a:xfrm>
                <a:off x="521157" y="3737830"/>
                <a:ext cx="23712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𝐿𝑜𝑔𝑖𝑠𝑡𝑖𝑐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𝑅𝑒𝑔𝑟𝑒𝑠𝑠𝑖𝑜𝑛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C5FF4196-462F-4E42-9E9A-433659A1F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57" y="3737830"/>
                <a:ext cx="2371227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25802B5-C606-4717-866A-C39189A4D800}"/>
                  </a:ext>
                </a:extLst>
              </p:cNvPr>
              <p:cNvSpPr txBox="1"/>
              <p:nvPr/>
            </p:nvSpPr>
            <p:spPr>
              <a:xfrm>
                <a:off x="3038553" y="3737830"/>
                <a:ext cx="2198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25802B5-C606-4717-866A-C39189A4D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553" y="3737830"/>
                <a:ext cx="2198615" cy="369332"/>
              </a:xfrm>
              <a:prstGeom prst="rect">
                <a:avLst/>
              </a:prstGeom>
              <a:blipFill>
                <a:blip r:embed="rId8"/>
                <a:stretch>
                  <a:fillRect l="-3047" r="-4432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55948CD-2B36-473A-BACE-153D22C7BA44}"/>
                  </a:ext>
                </a:extLst>
              </p:cNvPr>
              <p:cNvSpPr txBox="1"/>
              <p:nvPr/>
            </p:nvSpPr>
            <p:spPr>
              <a:xfrm>
                <a:off x="6005699" y="3572464"/>
                <a:ext cx="20762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55948CD-2B36-473A-BACE-153D22C7B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699" y="3572464"/>
                <a:ext cx="2076273" cy="7000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/>
              <p:nvPr/>
            </p:nvSpPr>
            <p:spPr>
              <a:xfrm>
                <a:off x="4391443" y="5094151"/>
                <a:ext cx="2537233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443" y="5094151"/>
                <a:ext cx="2537233" cy="7382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03ED771-ED20-42C5-A471-6E46ECD51904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5237168" y="3922496"/>
            <a:ext cx="768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have Direita 21">
            <a:extLst>
              <a:ext uri="{FF2B5EF4-FFF2-40B4-BE49-F238E27FC236}">
                <a16:creationId xmlns:a16="http://schemas.microsoft.com/office/drawing/2014/main" id="{3CA4E3B5-664F-44A6-B543-42CF52BF9AFA}"/>
              </a:ext>
            </a:extLst>
          </p:cNvPr>
          <p:cNvSpPr/>
          <p:nvPr/>
        </p:nvSpPr>
        <p:spPr>
          <a:xfrm rot="5400000">
            <a:off x="5598790" y="3455437"/>
            <a:ext cx="369333" cy="22904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16001618-6C70-4A40-ACE2-D768328AEB0A}"/>
              </a:ext>
            </a:extLst>
          </p:cNvPr>
          <p:cNvSpPr txBox="1">
            <a:spLocks/>
          </p:cNvSpPr>
          <p:nvPr/>
        </p:nvSpPr>
        <p:spPr bwMode="black">
          <a:xfrm>
            <a:off x="8302934" y="5094151"/>
            <a:ext cx="2605858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Função </a:t>
            </a:r>
            <a:r>
              <a:rPr lang="pt-BR" sz="2400" dirty="0" err="1">
                <a:solidFill>
                  <a:schemeClr val="tx1"/>
                </a:solidFill>
              </a:rPr>
              <a:t>Sigmoidal</a:t>
            </a:r>
            <a:endParaRPr lang="pt-BR" sz="2400" dirty="0">
              <a:solidFill>
                <a:schemeClr val="tx1"/>
              </a:solidFill>
            </a:endParaRPr>
          </a:p>
          <a:p>
            <a:endParaRPr lang="pt-BR" sz="2400" dirty="0">
              <a:solidFill>
                <a:schemeClr val="tx1"/>
              </a:solidFill>
            </a:endParaRPr>
          </a:p>
          <a:p>
            <a:r>
              <a:rPr lang="pt-BR" sz="2400" dirty="0">
                <a:solidFill>
                  <a:schemeClr val="tx1"/>
                </a:solidFill>
              </a:rPr>
              <a:t>Função Logística</a:t>
            </a:r>
            <a:endParaRPr lang="pt-BR" sz="1600" i="1" dirty="0">
              <a:solidFill>
                <a:schemeClr val="tx1"/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32E2091-EF71-4F22-BEAD-BA44F93FB3F2}"/>
              </a:ext>
            </a:extLst>
          </p:cNvPr>
          <p:cNvSpPr/>
          <p:nvPr/>
        </p:nvSpPr>
        <p:spPr>
          <a:xfrm>
            <a:off x="4234649" y="4918795"/>
            <a:ext cx="2965141" cy="117165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78053B3D-CDCC-4E2F-8295-63D5F31316E6}"/>
              </a:ext>
            </a:extLst>
          </p:cNvPr>
          <p:cNvSpPr txBox="1">
            <a:spLocks/>
          </p:cNvSpPr>
          <p:nvPr/>
        </p:nvSpPr>
        <p:spPr bwMode="black">
          <a:xfrm>
            <a:off x="772160" y="438419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chemeClr val="bg2"/>
                </a:solidFill>
              </a:rPr>
              <a:t>Hypothesis – Logistic Regression Model</a:t>
            </a:r>
            <a:endParaRPr lang="pt-B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67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 animBg="1"/>
      <p:bldP spid="23" grpId="0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/>
              <p:nvPr/>
            </p:nvSpPr>
            <p:spPr>
              <a:xfrm>
                <a:off x="1150403" y="2320471"/>
                <a:ext cx="2537233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03" y="2320471"/>
                <a:ext cx="2537233" cy="7382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3AB8C6E3-74DA-4ED3-90D3-5AAB6E032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512" y="2320471"/>
            <a:ext cx="6408975" cy="3787468"/>
          </a:xfrm>
          <a:prstGeom prst="rect">
            <a:avLst/>
          </a:prstGeom>
        </p:spPr>
      </p:pic>
      <p:cxnSp>
        <p:nvCxnSpPr>
          <p:cNvPr id="4" name="Conector: Curvo 3">
            <a:extLst>
              <a:ext uri="{FF2B5EF4-FFF2-40B4-BE49-F238E27FC236}">
                <a16:creationId xmlns:a16="http://schemas.microsoft.com/office/drawing/2014/main" id="{98CE28D3-C46B-46B2-B5AD-9562BCFA4776}"/>
              </a:ext>
            </a:extLst>
          </p:cNvPr>
          <p:cNvCxnSpPr/>
          <p:nvPr/>
        </p:nvCxnSpPr>
        <p:spPr>
          <a:xfrm flipV="1">
            <a:off x="4643120" y="3230880"/>
            <a:ext cx="5181600" cy="2357120"/>
          </a:xfrm>
          <a:prstGeom prst="curvedConnector3">
            <a:avLst>
              <a:gd name="adj1" fmla="val 49412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E0977E3A-A4F7-4DFF-BC34-E34A0937F29D}"/>
                  </a:ext>
                </a:extLst>
              </p:cNvPr>
              <p:cNvSpPr txBox="1"/>
              <p:nvPr/>
            </p:nvSpPr>
            <p:spPr>
              <a:xfrm>
                <a:off x="8140703" y="4189214"/>
                <a:ext cx="19741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0≤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E0977E3A-A4F7-4DFF-BC34-E34A0937F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703" y="4189214"/>
                <a:ext cx="1974130" cy="369332"/>
              </a:xfrm>
              <a:prstGeom prst="rect">
                <a:avLst/>
              </a:prstGeom>
              <a:blipFill>
                <a:blip r:embed="rId5"/>
                <a:stretch>
                  <a:fillRect l="-3086" r="-3395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483C14B-31F3-498A-A48F-2A5758E07CE2}"/>
              </a:ext>
            </a:extLst>
          </p:cNvPr>
          <p:cNvCxnSpPr>
            <a:cxnSpLocks/>
          </p:cNvCxnSpPr>
          <p:nvPr/>
        </p:nvCxnSpPr>
        <p:spPr>
          <a:xfrm>
            <a:off x="7772400" y="3230880"/>
            <a:ext cx="0" cy="228600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ítulo 1">
            <a:extLst>
              <a:ext uri="{FF2B5EF4-FFF2-40B4-BE49-F238E27FC236}">
                <a16:creationId xmlns:a16="http://schemas.microsoft.com/office/drawing/2014/main" id="{A9722C00-17FF-46C1-9E43-CB419681E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0" y="438419"/>
            <a:ext cx="9628632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Hypothesis</a:t>
            </a:r>
            <a:r>
              <a:rPr lang="pt-BR" dirty="0">
                <a:solidFill>
                  <a:schemeClr val="bg2"/>
                </a:solidFill>
              </a:rPr>
              <a:t> – </a:t>
            </a:r>
            <a:r>
              <a:rPr lang="pt-BR" dirty="0" err="1">
                <a:solidFill>
                  <a:schemeClr val="bg2"/>
                </a:solidFill>
              </a:rPr>
              <a:t>Logistic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Regression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Model</a:t>
            </a:r>
            <a:endParaRPr lang="pt-B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41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9628632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Hypothesis</a:t>
            </a:r>
            <a:r>
              <a:rPr lang="pt-BR" dirty="0">
                <a:solidFill>
                  <a:schemeClr val="bg2"/>
                </a:solidFill>
              </a:rPr>
              <a:t> – Interpretação da Função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/>
              <p:nvPr/>
            </p:nvSpPr>
            <p:spPr>
              <a:xfrm>
                <a:off x="1150403" y="2219414"/>
                <a:ext cx="64533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𝑃𝑟𝑜𝑏𝑎𝑏𝑖𝑙𝑖𝑑𝑎𝑑𝑒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𝑎𝑝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ó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03" y="2219414"/>
                <a:ext cx="6453370" cy="369332"/>
              </a:xfrm>
              <a:prstGeom prst="rect">
                <a:avLst/>
              </a:prstGeom>
              <a:blipFill>
                <a:blip r:embed="rId3"/>
                <a:stretch>
                  <a:fillRect l="-662" r="-95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547E18F0-F9BC-4B96-A9AB-E1670161E969}"/>
              </a:ext>
            </a:extLst>
          </p:cNvPr>
          <p:cNvSpPr txBox="1">
            <a:spLocks/>
          </p:cNvSpPr>
          <p:nvPr/>
        </p:nvSpPr>
        <p:spPr bwMode="black">
          <a:xfrm>
            <a:off x="1150403" y="3291912"/>
            <a:ext cx="13895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Exemplo: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44F5E15-23FB-4361-8474-E71345B8ABAF}"/>
                  </a:ext>
                </a:extLst>
              </p:cNvPr>
              <p:cNvSpPr txBox="1"/>
              <p:nvPr/>
            </p:nvSpPr>
            <p:spPr>
              <a:xfrm>
                <a:off x="2509520" y="3171699"/>
                <a:ext cx="3364447" cy="616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𝑡𝑢𝑚𝑜𝑟𝑆𝑖𝑧𝑒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44F5E15-23FB-4361-8474-E71345B8A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520" y="3171699"/>
                <a:ext cx="3364447" cy="6160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1AA54AA-3F4D-4CEE-8E96-DAF0733C11A4}"/>
                  </a:ext>
                </a:extLst>
              </p:cNvPr>
              <p:cNvSpPr txBox="1"/>
              <p:nvPr/>
            </p:nvSpPr>
            <p:spPr>
              <a:xfrm>
                <a:off x="6886610" y="3291839"/>
                <a:ext cx="16332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1AA54AA-3F4D-4CEE-8E96-DAF0733C1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610" y="3291839"/>
                <a:ext cx="1633268" cy="369332"/>
              </a:xfrm>
              <a:prstGeom prst="rect">
                <a:avLst/>
              </a:prstGeom>
              <a:blipFill>
                <a:blip r:embed="rId5"/>
                <a:stretch>
                  <a:fillRect l="-4104" r="-4104"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>
            <a:extLst>
              <a:ext uri="{FF2B5EF4-FFF2-40B4-BE49-F238E27FC236}">
                <a16:creationId xmlns:a16="http://schemas.microsoft.com/office/drawing/2014/main" id="{E67623E8-119E-4B1B-9205-78662FD2A896}"/>
              </a:ext>
            </a:extLst>
          </p:cNvPr>
          <p:cNvSpPr txBox="1">
            <a:spLocks/>
          </p:cNvSpPr>
          <p:nvPr/>
        </p:nvSpPr>
        <p:spPr bwMode="black">
          <a:xfrm>
            <a:off x="2509520" y="3821722"/>
            <a:ext cx="5858043" cy="616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O paciente tem 70% de chance de possuir um tumor maligno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9BDC211-4620-46F2-B583-0FBCE5E260EC}"/>
                  </a:ext>
                </a:extLst>
              </p:cNvPr>
              <p:cNvSpPr txBox="1"/>
              <p:nvPr/>
            </p:nvSpPr>
            <p:spPr>
              <a:xfrm>
                <a:off x="537239" y="4909676"/>
                <a:ext cx="31520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9BDC211-4620-46F2-B583-0FBCE5E26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39" y="4909676"/>
                <a:ext cx="3152081" cy="369332"/>
              </a:xfrm>
              <a:prstGeom prst="rect">
                <a:avLst/>
              </a:prstGeom>
              <a:blipFill>
                <a:blip r:embed="rId6"/>
                <a:stretch>
                  <a:fillRect l="-1934" r="-3095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ítulo 1">
            <a:extLst>
              <a:ext uri="{FF2B5EF4-FFF2-40B4-BE49-F238E27FC236}">
                <a16:creationId xmlns:a16="http://schemas.microsoft.com/office/drawing/2014/main" id="{28ABDCB7-94BF-466F-B838-398AC23957B3}"/>
              </a:ext>
            </a:extLst>
          </p:cNvPr>
          <p:cNvSpPr txBox="1">
            <a:spLocks/>
          </p:cNvSpPr>
          <p:nvPr/>
        </p:nvSpPr>
        <p:spPr bwMode="black">
          <a:xfrm>
            <a:off x="1232037" y="5755174"/>
            <a:ext cx="2209534" cy="616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Probabilidade de um tumor ser maligno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ítulo 1">
                <a:extLst>
                  <a:ext uri="{FF2B5EF4-FFF2-40B4-BE49-F238E27FC236}">
                    <a16:creationId xmlns:a16="http://schemas.microsoft.com/office/drawing/2014/main" id="{358C7F41-6B9B-4343-8338-43B39E447D00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4284757" y="5024945"/>
                <a:ext cx="2209534" cy="6160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600" i="1" dirty="0">
                    <a:solidFill>
                      <a:schemeClr val="tx1"/>
                    </a:solidFill>
                  </a:rPr>
                  <a:t>Parametrizado por </a:t>
                </a:r>
                <a14:m>
                  <m:oMath xmlns:m="http://schemas.openxmlformats.org/officeDocument/2006/math">
                    <m:r>
                      <a:rPr lang="pt-BR" sz="160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ítulo 1">
                <a:extLst>
                  <a:ext uri="{FF2B5EF4-FFF2-40B4-BE49-F238E27FC236}">
                    <a16:creationId xmlns:a16="http://schemas.microsoft.com/office/drawing/2014/main" id="{358C7F41-6B9B-4343-8338-43B39E447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4284757" y="5024945"/>
                <a:ext cx="2209534" cy="616003"/>
              </a:xfrm>
              <a:prstGeom prst="rect">
                <a:avLst/>
              </a:prstGeom>
              <a:blipFill>
                <a:blip r:embed="rId7"/>
                <a:stretch>
                  <a:fillRect l="-16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ítulo 1">
            <a:extLst>
              <a:ext uri="{FF2B5EF4-FFF2-40B4-BE49-F238E27FC236}">
                <a16:creationId xmlns:a16="http://schemas.microsoft.com/office/drawing/2014/main" id="{5B6BBD33-F343-4705-AE79-C636AC9FA08E}"/>
              </a:ext>
            </a:extLst>
          </p:cNvPr>
          <p:cNvSpPr txBox="1">
            <a:spLocks/>
          </p:cNvSpPr>
          <p:nvPr/>
        </p:nvSpPr>
        <p:spPr bwMode="black">
          <a:xfrm>
            <a:off x="3482117" y="5909039"/>
            <a:ext cx="2209534" cy="616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Dado um paciente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68DD48D8-4BDB-4B7F-8B7D-E133CFAE078E}"/>
              </a:ext>
            </a:extLst>
          </p:cNvPr>
          <p:cNvCxnSpPr>
            <a:endCxn id="16" idx="0"/>
          </p:cNvCxnSpPr>
          <p:nvPr/>
        </p:nvCxnSpPr>
        <p:spPr>
          <a:xfrm>
            <a:off x="2336804" y="5332946"/>
            <a:ext cx="0" cy="422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DC794910-6A4F-46A0-A2BD-9965A96D5602}"/>
              </a:ext>
            </a:extLst>
          </p:cNvPr>
          <p:cNvCxnSpPr>
            <a:cxnSpLocks/>
          </p:cNvCxnSpPr>
          <p:nvPr/>
        </p:nvCxnSpPr>
        <p:spPr>
          <a:xfrm>
            <a:off x="3054596" y="5332946"/>
            <a:ext cx="904240" cy="730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4AE20EB-FFE9-4834-966B-03BD02CE0263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578579" y="5255878"/>
            <a:ext cx="706178" cy="77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C512B05-8688-4B6D-83FF-CA5866BC4902}"/>
                  </a:ext>
                </a:extLst>
              </p:cNvPr>
              <p:cNvSpPr txBox="1"/>
              <p:nvPr/>
            </p:nvSpPr>
            <p:spPr>
              <a:xfrm>
                <a:off x="6886610" y="4840279"/>
                <a:ext cx="49147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 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)=1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C512B05-8688-4B6D-83FF-CA5866BC4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610" y="4840279"/>
                <a:ext cx="4914743" cy="369332"/>
              </a:xfrm>
              <a:prstGeom prst="rect">
                <a:avLst/>
              </a:prstGeom>
              <a:blipFill>
                <a:blip r:embed="rId8"/>
                <a:stretch>
                  <a:fillRect l="-1117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A39C1A0-9CAD-4F78-9099-E133267232EA}"/>
                  </a:ext>
                </a:extLst>
              </p:cNvPr>
              <p:cNvSpPr txBox="1"/>
              <p:nvPr/>
            </p:nvSpPr>
            <p:spPr>
              <a:xfrm>
                <a:off x="6820212" y="5330149"/>
                <a:ext cx="50846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 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)−1=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A39C1A0-9CAD-4F78-9099-E13326723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12" y="5330149"/>
                <a:ext cx="5084661" cy="369332"/>
              </a:xfrm>
              <a:prstGeom prst="rect">
                <a:avLst/>
              </a:prstGeom>
              <a:blipFill>
                <a:blip r:embed="rId9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66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9628632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Exercício sobre Probabilidade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3264314-7B12-4ACC-96F9-4BFB83C64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48" y="2099106"/>
            <a:ext cx="78295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6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ssuntos educacionai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245_TF03462902_TF03462902.potx" id="{40133AEE-29B6-41FE-9947-DDF30634B4BB}" vid="{9DE7FA61-2447-42FB-ACA3-1F3F09875B9E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Curso Design Escolar</Template>
  <TotalTime>880</TotalTime>
  <Words>1650</Words>
  <Application>Microsoft Office PowerPoint</Application>
  <PresentationFormat>Widescreen</PresentationFormat>
  <Paragraphs>363</Paragraphs>
  <Slides>52</Slides>
  <Notes>52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8" baseType="lpstr">
      <vt:lpstr>맑은 고딕</vt:lpstr>
      <vt:lpstr>Arial</vt:lpstr>
      <vt:lpstr>Calibri</vt:lpstr>
      <vt:lpstr>Cambria Math</vt:lpstr>
      <vt:lpstr>Wingdings</vt:lpstr>
      <vt:lpstr>Assuntos educacionais 16X9</vt:lpstr>
      <vt:lpstr>Logistic Regression</vt:lpstr>
      <vt:lpstr>Classificação Binária</vt:lpstr>
      <vt:lpstr>Classificação Binária</vt:lpstr>
      <vt:lpstr>Classificação Binária</vt:lpstr>
      <vt:lpstr>Apresentação do PowerPoint</vt:lpstr>
      <vt:lpstr>Apresentação do PowerPoint</vt:lpstr>
      <vt:lpstr>Hypothesis – Logistic Regression Model</vt:lpstr>
      <vt:lpstr>Hypothesis – Interpretação da Função</vt:lpstr>
      <vt:lpstr>Exercício sobre Probabilidade</vt:lpstr>
      <vt:lpstr>Apresentação do PowerPoint</vt:lpstr>
      <vt:lpstr>Fronteira de Decisão </vt:lpstr>
      <vt:lpstr>Recapitulando... e Aprendendo...</vt:lpstr>
      <vt:lpstr>Visualizando a Fronteira de Decisão</vt:lpstr>
      <vt:lpstr>Apresentação do PowerPoint</vt:lpstr>
      <vt:lpstr>Complicando um pouco mais...</vt:lpstr>
      <vt:lpstr>∀ Polinômio de grau n</vt:lpstr>
      <vt:lpstr>Resumo</vt:lpstr>
      <vt:lpstr>Cost Function</vt:lpstr>
      <vt:lpstr>Visão Geral</vt:lpstr>
      <vt:lpstr>Cost Function – Comparação com a Regressão Linear</vt:lpstr>
      <vt:lpstr>Apresentação do PowerPoint</vt:lpstr>
      <vt:lpstr>Cost Function for Logistic Regression</vt:lpstr>
      <vt:lpstr>Cost Function for Logistic Regression</vt:lpstr>
      <vt:lpstr>Cost Function for Logistic Regression</vt:lpstr>
      <vt:lpstr>Exercício sobre Cost Function</vt:lpstr>
      <vt:lpstr>Gradient Descent</vt:lpstr>
      <vt:lpstr>Recapitulando...</vt:lpstr>
      <vt:lpstr>Comprimindo a Função Custo em uma única expressão</vt:lpstr>
      <vt:lpstr>Função Custo Definitiva</vt:lpstr>
      <vt:lpstr>Função Custo Definitiva</vt:lpstr>
      <vt:lpstr>Apresentação do PowerPoint</vt:lpstr>
      <vt:lpstr>Gradient Descent</vt:lpstr>
      <vt:lpstr>Gradient Descent</vt:lpstr>
      <vt:lpstr>Gradient Descent</vt:lpstr>
      <vt:lpstr>Exercício – Gradient Descent</vt:lpstr>
      <vt:lpstr>Vetorização</vt:lpstr>
      <vt:lpstr>Implementações Vetorizadas – Cost Function</vt:lpstr>
      <vt:lpstr>Implementações Vetorizadas – Gradient Descent</vt:lpstr>
      <vt:lpstr>Advance Optimization</vt:lpstr>
      <vt:lpstr>Advanced Optimization – General</vt:lpstr>
      <vt:lpstr>Advanced Optimization</vt:lpstr>
      <vt:lpstr>Exemplo de Otimização</vt:lpstr>
      <vt:lpstr>Exemplo de Otimização</vt:lpstr>
      <vt:lpstr>Exemplo de Otimização</vt:lpstr>
      <vt:lpstr>Generalizando</vt:lpstr>
      <vt:lpstr>Multiclass Classification</vt:lpstr>
      <vt:lpstr>Uma maior quantidade de Classes</vt:lpstr>
      <vt:lpstr>Problema com Multi Classes</vt:lpstr>
      <vt:lpstr>Método One vs All</vt:lpstr>
      <vt:lpstr>Método One vs All</vt:lpstr>
      <vt:lpstr>Método One vs All</vt:lpstr>
      <vt:lpstr>Método One vs 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</dc:title>
  <dc:creator>thiagoPanini</dc:creator>
  <cp:lastModifiedBy>thiagoPanini</cp:lastModifiedBy>
  <cp:revision>52</cp:revision>
  <dcterms:created xsi:type="dcterms:W3CDTF">2018-11-24T15:59:58Z</dcterms:created>
  <dcterms:modified xsi:type="dcterms:W3CDTF">2018-11-27T21:38:16Z</dcterms:modified>
</cp:coreProperties>
</file>